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45"/>
  </p:notesMasterIdLst>
  <p:sldIdLst>
    <p:sldId id="532" r:id="rId3"/>
    <p:sldId id="611" r:id="rId4"/>
    <p:sldId id="680" r:id="rId5"/>
    <p:sldId id="708" r:id="rId6"/>
    <p:sldId id="470" r:id="rId7"/>
    <p:sldId id="685" r:id="rId8"/>
    <p:sldId id="562" r:id="rId9"/>
    <p:sldId id="683" r:id="rId10"/>
    <p:sldId id="684" r:id="rId11"/>
    <p:sldId id="686" r:id="rId12"/>
    <p:sldId id="687" r:id="rId13"/>
    <p:sldId id="690" r:id="rId14"/>
    <p:sldId id="709" r:id="rId15"/>
    <p:sldId id="691" r:id="rId16"/>
    <p:sldId id="710" r:id="rId17"/>
    <p:sldId id="624" r:id="rId18"/>
    <p:sldId id="626" r:id="rId19"/>
    <p:sldId id="627" r:id="rId20"/>
    <p:sldId id="629" r:id="rId21"/>
    <p:sldId id="636" r:id="rId22"/>
    <p:sldId id="633" r:id="rId23"/>
    <p:sldId id="558" r:id="rId24"/>
    <p:sldId id="559" r:id="rId25"/>
    <p:sldId id="584" r:id="rId26"/>
    <p:sldId id="585" r:id="rId27"/>
    <p:sldId id="587" r:id="rId28"/>
    <p:sldId id="588" r:id="rId29"/>
    <p:sldId id="589" r:id="rId30"/>
    <p:sldId id="711" r:id="rId31"/>
    <p:sldId id="669" r:id="rId32"/>
    <p:sldId id="670" r:id="rId33"/>
    <p:sldId id="671" r:id="rId34"/>
    <p:sldId id="672" r:id="rId35"/>
    <p:sldId id="673" r:id="rId36"/>
    <p:sldId id="674" r:id="rId37"/>
    <p:sldId id="675" r:id="rId38"/>
    <p:sldId id="676" r:id="rId39"/>
    <p:sldId id="677" r:id="rId40"/>
    <p:sldId id="678" r:id="rId41"/>
    <p:sldId id="706" r:id="rId42"/>
    <p:sldId id="668" r:id="rId43"/>
    <p:sldId id="712"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3399"/>
    <a:srgbClr val="49D750"/>
    <a:srgbClr val="9933FF"/>
    <a:srgbClr val="FF33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029" autoAdjust="0"/>
  </p:normalViewPr>
  <p:slideViewPr>
    <p:cSldViewPr>
      <p:cViewPr varScale="1">
        <p:scale>
          <a:sx n="78" d="100"/>
          <a:sy n="78" d="100"/>
        </p:scale>
        <p:origin x="1579" y="43"/>
      </p:cViewPr>
      <p:guideLst>
        <p:guide orient="horz" pos="2160"/>
        <p:guide pos="2880"/>
      </p:guideLst>
    </p:cSldViewPr>
  </p:slideViewPr>
  <p:outlineViewPr>
    <p:cViewPr>
      <p:scale>
        <a:sx n="33" d="100"/>
        <a:sy n="33" d="100"/>
      </p:scale>
      <p:origin x="0" y="816"/>
    </p:cViewPr>
  </p:outlineViewPr>
  <p:notesTextViewPr>
    <p:cViewPr>
      <p:scale>
        <a:sx n="100" d="100"/>
        <a:sy n="100" d="100"/>
      </p:scale>
      <p:origin x="0" y="0"/>
    </p:cViewPr>
  </p:notesTextViewPr>
  <p:sorterViewPr>
    <p:cViewPr>
      <p:scale>
        <a:sx n="75" d="100"/>
        <a:sy n="75" d="100"/>
      </p:scale>
      <p:origin x="0" y="-15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3.wmf"/><Relationship Id="rId7" Type="http://schemas.openxmlformats.org/officeDocument/2006/relationships/image" Target="../media/image28.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60F53B-A42B-4A41-BD15-C6CF008C6550}" type="datetimeFigureOut">
              <a:rPr lang="en-GB" smtClean="0"/>
              <a:pPr/>
              <a:t>21/06/2017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D546B3-268E-4D0D-9E22-3297A14AE366}" type="slidenum">
              <a:rPr lang="en-GB" smtClean="0"/>
              <a:pPr/>
              <a:t>‹#›</a:t>
            </a:fld>
            <a:endParaRPr lang="en-GB"/>
          </a:p>
        </p:txBody>
      </p:sp>
    </p:spTree>
    <p:extLst>
      <p:ext uri="{BB962C8B-B14F-4D97-AF65-F5344CB8AC3E}">
        <p14:creationId xmlns:p14="http://schemas.microsoft.com/office/powerpoint/2010/main" val="2101067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546B3-268E-4D0D-9E22-3297A14AE366}" type="slidenum">
              <a:rPr lang="en-GB" smtClean="0"/>
              <a:pPr/>
              <a:t>2</a:t>
            </a:fld>
            <a:endParaRPr lang="en-GB"/>
          </a:p>
        </p:txBody>
      </p:sp>
    </p:spTree>
    <p:extLst>
      <p:ext uri="{BB962C8B-B14F-4D97-AF65-F5344CB8AC3E}">
        <p14:creationId xmlns:p14="http://schemas.microsoft.com/office/powerpoint/2010/main" val="119587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546B3-268E-4D0D-9E22-3297A14AE366}" type="slidenum">
              <a:rPr lang="en-GB" smtClean="0"/>
              <a:pPr/>
              <a:t>29</a:t>
            </a:fld>
            <a:endParaRPr lang="en-GB"/>
          </a:p>
        </p:txBody>
      </p:sp>
    </p:spTree>
    <p:extLst>
      <p:ext uri="{BB962C8B-B14F-4D97-AF65-F5344CB8AC3E}">
        <p14:creationId xmlns:p14="http://schemas.microsoft.com/office/powerpoint/2010/main" val="1143712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78254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7452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15555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229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63751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65123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23125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25631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546B3-268E-4D0D-9E22-3297A14AE366}" type="slidenum">
              <a:rPr lang="en-GB" smtClean="0"/>
              <a:pPr/>
              <a:t>40</a:t>
            </a:fld>
            <a:endParaRPr lang="en-GB"/>
          </a:p>
        </p:txBody>
      </p:sp>
    </p:spTree>
    <p:extLst>
      <p:ext uri="{BB962C8B-B14F-4D97-AF65-F5344CB8AC3E}">
        <p14:creationId xmlns:p14="http://schemas.microsoft.com/office/powerpoint/2010/main" val="341375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Projected total anthropogenic sea level rise for the 21st century. Median (thick line) and fifth to 95th percentile uncertainty range (shading) of projected total anthropogenic sea level rise for three RCP scenarios as the sum of the single projected contributions (Fig. 2). Bars at the right show fifth to 95th percentile range of this study (M16) and the IPCC AR5 (3) likely ranges intersected by the median for 2081–2100. All are relative to the 1986–2005 mean.</a:t>
            </a:r>
          </a:p>
        </p:txBody>
      </p:sp>
    </p:spTree>
    <p:extLst>
      <p:ext uri="{BB962C8B-B14F-4D97-AF65-F5344CB8AC3E}">
        <p14:creationId xmlns:p14="http://schemas.microsoft.com/office/powerpoint/2010/main" val="2468719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546B3-268E-4D0D-9E22-3297A14AE366}" type="slidenum">
              <a:rPr lang="en-GB" smtClean="0"/>
              <a:pPr/>
              <a:t>42</a:t>
            </a:fld>
            <a:endParaRPr lang="en-GB"/>
          </a:p>
        </p:txBody>
      </p:sp>
    </p:spTree>
    <p:extLst>
      <p:ext uri="{BB962C8B-B14F-4D97-AF65-F5344CB8AC3E}">
        <p14:creationId xmlns:p14="http://schemas.microsoft.com/office/powerpoint/2010/main" val="2760039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Projected contributions to 21st century sea level rise for thermal expansion (</a:t>
            </a:r>
            <a:r>
              <a:rPr lang="en-GB" altLang="en-US" i="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mountain glaciers (</a:t>
            </a:r>
            <a:r>
              <a:rPr lang="en-GB" altLang="en-US" i="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Greenland solid ice discharge (</a:t>
            </a:r>
            <a:r>
              <a:rPr lang="en-GB" altLang="en-US" i="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and surface mass balance (</a:t>
            </a:r>
            <a:r>
              <a:rPr lang="en-GB" altLang="en-US" i="1">
                <a:latin typeface="Arial" panose="020B0604020202020204" pitchFamily="34" charset="0"/>
                <a:ea typeface="msgothic" charset="0"/>
                <a:cs typeface="msgothic" charset="0"/>
              </a:rPr>
              <a:t>D</a:t>
            </a:r>
            <a:r>
              <a:rPr lang="en-GB" altLang="en-US">
                <a:latin typeface="Arial" panose="020B0604020202020204" pitchFamily="34" charset="0"/>
                <a:ea typeface="msgothic" charset="0"/>
                <a:cs typeface="msgothic" charset="0"/>
              </a:rPr>
              <a:t>), and Antarctic solid ice discharge (</a:t>
            </a:r>
            <a:r>
              <a:rPr lang="en-GB" altLang="en-US" i="1">
                <a:latin typeface="Arial" panose="020B0604020202020204" pitchFamily="34" charset="0"/>
                <a:ea typeface="msgothic" charset="0"/>
                <a:cs typeface="msgothic" charset="0"/>
              </a:rPr>
              <a:t>E</a:t>
            </a:r>
            <a:r>
              <a:rPr lang="en-GB" altLang="en-US">
                <a:latin typeface="Arial" panose="020B0604020202020204" pitchFamily="34" charset="0"/>
                <a:ea typeface="msgothic" charset="0"/>
                <a:cs typeface="msgothic" charset="0"/>
              </a:rPr>
              <a:t>) and surface mass balance (</a:t>
            </a:r>
            <a:r>
              <a:rPr lang="en-GB" altLang="en-US" i="1">
                <a:latin typeface="Arial" panose="020B0604020202020204" pitchFamily="34" charset="0"/>
                <a:ea typeface="msgothic" charset="0"/>
                <a:cs typeface="msgothic" charset="0"/>
              </a:rPr>
              <a:t>F</a:t>
            </a:r>
            <a:r>
              <a:rPr lang="en-GB" altLang="en-US">
                <a:latin typeface="Arial" panose="020B0604020202020204" pitchFamily="34" charset="0"/>
                <a:ea typeface="msgothic" charset="0"/>
                <a:cs typeface="msgothic" charset="0"/>
              </a:rPr>
              <a:t>). Median (thick line) and fifth to 95th percentile uncertainty range (shading) of projected single contributions for the three RCP scenarios; based on 10,000 individual sea level curves. Bars at the right show fifth to 95th percentile range of this study (M16) and the IPCC AR5 (3) likely ranges intersected by the median for the 2081–2100 time mean. All are relative to the 1986–2005 mean. The </a:t>
            </a:r>
            <a:r>
              <a:rPr lang="en-GB" altLang="en-US" i="1">
                <a:latin typeface="Arial" panose="020B0604020202020204" pitchFamily="34" charset="0"/>
                <a:ea typeface="msgothic" charset="0"/>
                <a:cs typeface="msgothic" charset="0"/>
              </a:rPr>
              <a:t>y</a:t>
            </a:r>
            <a:r>
              <a:rPr lang="en-GB" altLang="en-US">
                <a:latin typeface="Arial" panose="020B0604020202020204" pitchFamily="34" charset="0"/>
                <a:ea typeface="msgothic" charset="0"/>
                <a:cs typeface="msgothic" charset="0"/>
              </a:rPr>
              <a:t> axis scale varies between panels.</a:t>
            </a:r>
          </a:p>
        </p:txBody>
      </p:sp>
    </p:spTree>
    <p:extLst>
      <p:ext uri="{BB962C8B-B14F-4D97-AF65-F5344CB8AC3E}">
        <p14:creationId xmlns:p14="http://schemas.microsoft.com/office/powerpoint/2010/main" val="342691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Peak global mean temperature, atmospheric CO</a:t>
            </a:r>
            <a:r>
              <a:rPr lang="en-GB" altLang="en-US" baseline="-33000">
                <a:latin typeface="Arial" panose="020B0604020202020204" pitchFamily="34" charset="0"/>
                <a:ea typeface="msgothic" charset="0"/>
                <a:cs typeface="msgothic" charset="0"/>
              </a:rPr>
              <a:t>2</a:t>
            </a:r>
            <a:r>
              <a:rPr lang="en-GB" altLang="en-US">
                <a:latin typeface="Arial" panose="020B0604020202020204" pitchFamily="34" charset="0"/>
                <a:ea typeface="msgothic" charset="0"/>
                <a:cs typeface="msgothic" charset="0"/>
              </a:rPr>
              <a:t>, maximum global mean sea level (GMSL), and source(s) of meltwater. Light blue shading indicates uncertainty of GMSL maximum. Red pie charts over Greenland and Antarctica denote fraction (not location) of ice retreat.</a:t>
            </a:r>
          </a:p>
        </p:txBody>
      </p:sp>
    </p:spTree>
    <p:extLst>
      <p:ext uri="{BB962C8B-B14F-4D97-AF65-F5344CB8AC3E}">
        <p14:creationId xmlns:p14="http://schemas.microsoft.com/office/powerpoint/2010/main" val="412474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Compilation of MIS 5e reconstructions for peak GMSL, GrIS contribution, and best estimate of the total sea level budget. Estimates of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peak MIS 5e GMSL and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meltwater contribution from the GrIS shown in chronological order of time of publication from left to right. Ranges indicated by vertical bars; point estimates and best estimates within ranges shown as circles. GIA-corrected records are shown in red squares. Horizontal dashed lines denote range of agreement between recent studies.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Total sea-level budget of MIS 5e, shown with estimated uncertainty for each component. One meter is attributed to thermal expansion and loss of mountain glaciers (gray shading). As the estimate of GrIS (green shading) has decreased, the overall peak GMSL estimate has grown, leading to increased confidence of a more substantial contribution from the AIS (blue shading). Data sources are listed in table S2.</a:t>
            </a:r>
          </a:p>
        </p:txBody>
      </p:sp>
    </p:spTree>
    <p:extLst>
      <p:ext uri="{BB962C8B-B14F-4D97-AF65-F5344CB8AC3E}">
        <p14:creationId xmlns:p14="http://schemas.microsoft.com/office/powerpoint/2010/main" val="4117239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D546B3-268E-4D0D-9E22-3297A14AE366}" type="slidenum">
              <a:rPr lang="en-GB" smtClean="0"/>
              <a:pPr/>
              <a:t>15</a:t>
            </a:fld>
            <a:endParaRPr lang="en-GB"/>
          </a:p>
        </p:txBody>
      </p:sp>
    </p:spTree>
    <p:extLst>
      <p:ext uri="{BB962C8B-B14F-4D97-AF65-F5344CB8AC3E}">
        <p14:creationId xmlns:p14="http://schemas.microsoft.com/office/powerpoint/2010/main" val="2963876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730EC1-DD42-4ED2-93FE-A7C7E4342B8E}"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420269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730EC1-DD42-4ED2-93FE-A7C7E4342B8E}"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562909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730EC1-DD42-4ED2-93FE-A7C7E4342B8E}"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53409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AD33EBF-EC16-4A93-8B5C-4143CC8A5713}" type="datetimeFigureOut">
              <a:rPr lang="en-US"/>
              <a:pPr>
                <a:defRPr/>
              </a:pPr>
              <a:t>6/21/2017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31C4052-039B-44F9-BC6B-C60DC9E8E6F4}"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C0C213C-5B8E-4D53-A59B-770923269938}" type="datetimeFigureOut">
              <a:rPr lang="en-US"/>
              <a:pPr>
                <a:defRPr/>
              </a:pPr>
              <a:t>6/21/2017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525DBE6-4A94-4C1D-A9A3-7042DC6958EE}"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894EC96-24AB-489D-B7A5-3E38B7C631B5}" type="datetimeFigureOut">
              <a:rPr lang="en-US"/>
              <a:pPr>
                <a:defRPr/>
              </a:pPr>
              <a:t>6/21/2017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251105F-4DE1-4FC6-A316-58106FC80C49}"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6B18AD3-9D46-46C8-A52B-D6D7CDEA1566}" type="datetimeFigureOut">
              <a:rPr lang="en-US"/>
              <a:pPr>
                <a:defRPr/>
              </a:pPr>
              <a:t>6/21/2017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2EBE660-9CC5-4871-83F7-45086A0857A4}"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CFC6F85-BD24-4FF0-BC2B-E8B12C0D1288}" type="datetimeFigureOut">
              <a:rPr lang="en-US"/>
              <a:pPr>
                <a:defRPr/>
              </a:pPr>
              <a:t>6/21/2017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84636C3-BA73-4CC2-AE1A-032F3C177A9C}"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D0223B0C-02C0-4A21-843C-F96146BC4F78}" type="datetimeFigureOut">
              <a:rPr lang="en-US"/>
              <a:pPr>
                <a:defRPr/>
              </a:pPr>
              <a:t>6/21/2017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178994C-3FDE-43CE-A6A3-95AEA82505D2}"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B328B71E-468C-4E2E-B729-F4F951DC05A0}" type="datetimeFigureOut">
              <a:rPr lang="en-US"/>
              <a:pPr>
                <a:defRPr/>
              </a:pPr>
              <a:t>6/21/2017</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FB4D116F-4E23-4EF3-B5A1-E7791EAE3AAA}"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8DAD2E2-C6F7-4E19-8A2E-C6940EA168BC}" type="datetimeFigureOut">
              <a:rPr lang="en-US"/>
              <a:pPr>
                <a:defRPr/>
              </a:pPr>
              <a:t>6/21/2017</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61E86443-27B3-4900-A2B4-06B54938F244}"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E4801E-8872-4901-9255-35FACB44C569}" type="datetimeFigureOut">
              <a:rPr lang="en-US"/>
              <a:pPr>
                <a:defRPr/>
              </a:pPr>
              <a:t>6/21/2017</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F27B4E57-87F9-4208-9492-F1D88B873029}"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45205E-AD46-437B-B643-19A159D9BD32}" type="datetimeFigureOut">
              <a:rPr lang="en-US"/>
              <a:pPr>
                <a:defRPr/>
              </a:pPr>
              <a:t>6/21/2017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FEAFFF7-141C-4DBB-A6C5-464896987B6F}"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FCB316-B5B2-44D0-BBBC-07C923B783BF}" type="datetimeFigureOut">
              <a:rPr lang="en-US"/>
              <a:pPr>
                <a:defRPr/>
              </a:pPr>
              <a:t>6/21/2017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52B6050-DF59-46C8-B537-12F141A14AA2}"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6E253A2-8831-4250-81B1-76E00B530466}" type="datetimeFigureOut">
              <a:rPr lang="en-US"/>
              <a:pPr>
                <a:defRPr/>
              </a:pPr>
              <a:t>6/21/2017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9A6DD4-40E4-4966-BED6-B807F708DAC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900113" y="404813"/>
            <a:ext cx="8021637" cy="552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70339" name="Rectangle 3"/>
          <p:cNvSpPr>
            <a:spLocks noGrp="1" noChangeArrowheads="1"/>
          </p:cNvSpPr>
          <p:nvPr>
            <p:ph type="body" idx="1"/>
          </p:nvPr>
        </p:nvSpPr>
        <p:spPr bwMode="auto">
          <a:xfrm>
            <a:off x="871538" y="1773238"/>
            <a:ext cx="8021637" cy="4176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fontAlgn="base">
        <a:spcBef>
          <a:spcPct val="0"/>
        </a:spcBef>
        <a:spcAft>
          <a:spcPct val="0"/>
        </a:spcAft>
        <a:defRPr sz="2400" b="1">
          <a:solidFill>
            <a:srgbClr val="003366"/>
          </a:solidFill>
          <a:latin typeface="+mj-lt"/>
          <a:ea typeface="+mj-ea"/>
          <a:cs typeface="+mj-cs"/>
        </a:defRPr>
      </a:lvl1pPr>
      <a:lvl2pPr algn="l" rtl="0" fontAlgn="base">
        <a:spcBef>
          <a:spcPct val="0"/>
        </a:spcBef>
        <a:spcAft>
          <a:spcPct val="0"/>
        </a:spcAft>
        <a:defRPr sz="2400" b="1">
          <a:solidFill>
            <a:srgbClr val="003366"/>
          </a:solidFill>
          <a:latin typeface="Arial" charset="0"/>
          <a:cs typeface="Arial" charset="0"/>
        </a:defRPr>
      </a:lvl2pPr>
      <a:lvl3pPr algn="l" rtl="0" fontAlgn="base">
        <a:spcBef>
          <a:spcPct val="0"/>
        </a:spcBef>
        <a:spcAft>
          <a:spcPct val="0"/>
        </a:spcAft>
        <a:defRPr sz="2400" b="1">
          <a:solidFill>
            <a:srgbClr val="003366"/>
          </a:solidFill>
          <a:latin typeface="Arial" charset="0"/>
          <a:cs typeface="Arial" charset="0"/>
        </a:defRPr>
      </a:lvl3pPr>
      <a:lvl4pPr algn="l" rtl="0" fontAlgn="base">
        <a:spcBef>
          <a:spcPct val="0"/>
        </a:spcBef>
        <a:spcAft>
          <a:spcPct val="0"/>
        </a:spcAft>
        <a:defRPr sz="2400" b="1">
          <a:solidFill>
            <a:srgbClr val="003366"/>
          </a:solidFill>
          <a:latin typeface="Arial" charset="0"/>
          <a:cs typeface="Arial" charset="0"/>
        </a:defRPr>
      </a:lvl4pPr>
      <a:lvl5pPr algn="l" rtl="0" fontAlgn="base">
        <a:spcBef>
          <a:spcPct val="0"/>
        </a:spcBef>
        <a:spcAft>
          <a:spcPct val="0"/>
        </a:spcAft>
        <a:defRPr sz="2400" b="1">
          <a:solidFill>
            <a:srgbClr val="003366"/>
          </a:solidFill>
          <a:latin typeface="Arial" charset="0"/>
          <a:cs typeface="Arial" charset="0"/>
        </a:defRPr>
      </a:lvl5pPr>
      <a:lvl6pPr marL="457200" algn="l" rtl="0" fontAlgn="base">
        <a:spcBef>
          <a:spcPct val="0"/>
        </a:spcBef>
        <a:spcAft>
          <a:spcPct val="0"/>
        </a:spcAft>
        <a:defRPr sz="2400" b="1">
          <a:solidFill>
            <a:srgbClr val="003366"/>
          </a:solidFill>
          <a:latin typeface="Arial" charset="0"/>
          <a:cs typeface="Arial" charset="0"/>
        </a:defRPr>
      </a:lvl6pPr>
      <a:lvl7pPr marL="914400" algn="l" rtl="0" fontAlgn="base">
        <a:spcBef>
          <a:spcPct val="0"/>
        </a:spcBef>
        <a:spcAft>
          <a:spcPct val="0"/>
        </a:spcAft>
        <a:defRPr sz="2400" b="1">
          <a:solidFill>
            <a:srgbClr val="003366"/>
          </a:solidFill>
          <a:latin typeface="Arial" charset="0"/>
          <a:cs typeface="Arial" charset="0"/>
        </a:defRPr>
      </a:lvl7pPr>
      <a:lvl8pPr marL="1371600" algn="l" rtl="0" fontAlgn="base">
        <a:spcBef>
          <a:spcPct val="0"/>
        </a:spcBef>
        <a:spcAft>
          <a:spcPct val="0"/>
        </a:spcAft>
        <a:defRPr sz="2400" b="1">
          <a:solidFill>
            <a:srgbClr val="003366"/>
          </a:solidFill>
          <a:latin typeface="Arial" charset="0"/>
          <a:cs typeface="Arial" charset="0"/>
        </a:defRPr>
      </a:lvl8pPr>
      <a:lvl9pPr marL="1828800" algn="l" rtl="0" fontAlgn="base">
        <a:spcBef>
          <a:spcPct val="0"/>
        </a:spcBef>
        <a:spcAft>
          <a:spcPct val="0"/>
        </a:spcAft>
        <a:defRPr sz="2400" b="1">
          <a:solidFill>
            <a:srgbClr val="003366"/>
          </a:solidFill>
          <a:latin typeface="Arial" charset="0"/>
          <a:cs typeface="Arial"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cs typeface="+mn-cs"/>
        </a:defRPr>
      </a:lvl2pPr>
      <a:lvl3pPr marL="1143000" indent="-228600" algn="l" rtl="0" fontAlgn="base">
        <a:spcBef>
          <a:spcPct val="20000"/>
        </a:spcBef>
        <a:spcAft>
          <a:spcPct val="0"/>
        </a:spcAft>
        <a:buChar char="•"/>
        <a:defRPr sz="1600">
          <a:solidFill>
            <a:schemeClr val="tx1"/>
          </a:solidFill>
          <a:latin typeface="+mn-lt"/>
          <a:cs typeface="+mn-cs"/>
        </a:defRPr>
      </a:lvl3pPr>
      <a:lvl4pPr marL="1600200" indent="-228600" algn="l" rtl="0" fontAlgn="base">
        <a:spcBef>
          <a:spcPct val="20000"/>
        </a:spcBef>
        <a:spcAft>
          <a:spcPct val="0"/>
        </a:spcAft>
        <a:buChar char="–"/>
        <a:defRPr sz="1400">
          <a:solidFill>
            <a:schemeClr val="tx1"/>
          </a:solidFill>
          <a:latin typeface="+mn-lt"/>
          <a:cs typeface="+mn-cs"/>
        </a:defRPr>
      </a:lvl4pPr>
      <a:lvl5pPr marL="2057400" indent="-228600" algn="l" rtl="0" fontAlgn="base">
        <a:spcBef>
          <a:spcPct val="20000"/>
        </a:spcBef>
        <a:spcAft>
          <a:spcPct val="0"/>
        </a:spcAft>
        <a:buChar char="»"/>
        <a:defRPr sz="1200">
          <a:solidFill>
            <a:schemeClr val="tx1"/>
          </a:solidFill>
          <a:latin typeface="+mn-lt"/>
          <a:cs typeface="+mn-cs"/>
        </a:defRPr>
      </a:lvl5pPr>
      <a:lvl6pPr marL="2514600" indent="-228600" algn="l" rtl="0" fontAlgn="base">
        <a:spcBef>
          <a:spcPct val="20000"/>
        </a:spcBef>
        <a:spcAft>
          <a:spcPct val="0"/>
        </a:spcAft>
        <a:buChar char="»"/>
        <a:defRPr sz="1200">
          <a:solidFill>
            <a:schemeClr val="tx1"/>
          </a:solidFill>
          <a:latin typeface="+mn-lt"/>
          <a:cs typeface="+mn-cs"/>
        </a:defRPr>
      </a:lvl6pPr>
      <a:lvl7pPr marL="2971800" indent="-228600" algn="l" rtl="0" fontAlgn="base">
        <a:spcBef>
          <a:spcPct val="20000"/>
        </a:spcBef>
        <a:spcAft>
          <a:spcPct val="0"/>
        </a:spcAft>
        <a:buChar char="»"/>
        <a:defRPr sz="1200">
          <a:solidFill>
            <a:schemeClr val="tx1"/>
          </a:solidFill>
          <a:latin typeface="+mn-lt"/>
          <a:cs typeface="+mn-cs"/>
        </a:defRPr>
      </a:lvl7pPr>
      <a:lvl8pPr marL="3429000" indent="-228600" algn="l" rtl="0" fontAlgn="base">
        <a:spcBef>
          <a:spcPct val="20000"/>
        </a:spcBef>
        <a:spcAft>
          <a:spcPct val="0"/>
        </a:spcAft>
        <a:buChar char="»"/>
        <a:defRPr sz="1200">
          <a:solidFill>
            <a:schemeClr val="tx1"/>
          </a:solidFill>
          <a:latin typeface="+mn-lt"/>
          <a:cs typeface="+mn-cs"/>
        </a:defRPr>
      </a:lvl8pPr>
      <a:lvl9pPr marL="3886200" indent="-228600" algn="l" rtl="0" fontAlgn="base">
        <a:spcBef>
          <a:spcPct val="20000"/>
        </a:spcBef>
        <a:spcAft>
          <a:spcPct val="0"/>
        </a:spcAft>
        <a:buChar char="»"/>
        <a:defRPr sz="1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5.wmf"/><Relationship Id="rId3" Type="http://schemas.openxmlformats.org/officeDocument/2006/relationships/image" Target="../media/image27.png"/><Relationship Id="rId7" Type="http://schemas.openxmlformats.org/officeDocument/2006/relationships/image" Target="../media/image22.wmf"/><Relationship Id="rId12"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4.wmf"/><Relationship Id="rId5" Type="http://schemas.openxmlformats.org/officeDocument/2006/relationships/image" Target="../media/image21.wmf"/><Relationship Id="rId15" Type="http://schemas.openxmlformats.org/officeDocument/2006/relationships/image" Target="../media/image26.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3.wmf"/><Relationship Id="rId1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25.wmf"/><Relationship Id="rId18" Type="http://schemas.openxmlformats.org/officeDocument/2006/relationships/oleObject" Target="../embeddings/oleObject14.bin"/><Relationship Id="rId3" Type="http://schemas.openxmlformats.org/officeDocument/2006/relationships/image" Target="../media/image27.png"/><Relationship Id="rId7" Type="http://schemas.openxmlformats.org/officeDocument/2006/relationships/image" Target="../media/image22.wmf"/><Relationship Id="rId12" Type="http://schemas.openxmlformats.org/officeDocument/2006/relationships/oleObject" Target="../embeddings/oleObject11.bin"/><Relationship Id="rId17" Type="http://schemas.openxmlformats.org/officeDocument/2006/relationships/image" Target="../media/image28.wmf"/><Relationship Id="rId2" Type="http://schemas.openxmlformats.org/officeDocument/2006/relationships/slideLayout" Target="../slideLayouts/slideLayout1.xml"/><Relationship Id="rId16" Type="http://schemas.openxmlformats.org/officeDocument/2006/relationships/oleObject" Target="../embeddings/oleObject13.bin"/><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24.wmf"/><Relationship Id="rId5" Type="http://schemas.openxmlformats.org/officeDocument/2006/relationships/image" Target="../media/image21.wmf"/><Relationship Id="rId15" Type="http://schemas.openxmlformats.org/officeDocument/2006/relationships/image" Target="../media/image26.wmf"/><Relationship Id="rId10" Type="http://schemas.openxmlformats.org/officeDocument/2006/relationships/oleObject" Target="../embeddings/oleObject10.bin"/><Relationship Id="rId19" Type="http://schemas.openxmlformats.org/officeDocument/2006/relationships/image" Target="../media/image29.wmf"/><Relationship Id="rId4" Type="http://schemas.openxmlformats.org/officeDocument/2006/relationships/oleObject" Target="../embeddings/oleObject7.bin"/><Relationship Id="rId9" Type="http://schemas.openxmlformats.org/officeDocument/2006/relationships/image" Target="../media/image23.wmf"/><Relationship Id="rId14" Type="http://schemas.openxmlformats.org/officeDocument/2006/relationships/oleObject" Target="../embeddings/oleObject12.bin"/></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4.jpg"/><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p>
            <a:pPr eaLnBrk="1" hangingPunct="1"/>
            <a:r>
              <a:rPr lang="en-GB" altLang="en-US" sz="3600" b="1" dirty="0" smtClean="0"/>
              <a:t>Last Interglacial (LIG) sea level:</a:t>
            </a:r>
            <a:br>
              <a:rPr lang="en-GB" altLang="en-US" sz="3600" b="1" dirty="0" smtClean="0"/>
            </a:br>
            <a:r>
              <a:rPr lang="en-GB" altLang="en-US" sz="3600" b="1" dirty="0" smtClean="0"/>
              <a:t>Ice Cores and Emulation?</a:t>
            </a:r>
            <a:r>
              <a:rPr lang="en-GB" altLang="en-US" dirty="0" smtClean="0"/>
              <a:t/>
            </a:r>
            <a:br>
              <a:rPr lang="en-GB" altLang="en-US" dirty="0" smtClean="0"/>
            </a:br>
            <a:endParaRPr lang="en-GB" altLang="en-US" dirty="0" smtClean="0"/>
          </a:p>
        </p:txBody>
      </p:sp>
      <p:sp>
        <p:nvSpPr>
          <p:cNvPr id="4099" name="Rectangle 3"/>
          <p:cNvSpPr>
            <a:spLocks noGrp="1" noChangeArrowheads="1"/>
          </p:cNvSpPr>
          <p:nvPr>
            <p:ph type="subTitle" idx="1"/>
          </p:nvPr>
        </p:nvSpPr>
        <p:spPr>
          <a:xfrm>
            <a:off x="1714500" y="3284984"/>
            <a:ext cx="5943600" cy="1143000"/>
          </a:xfrm>
        </p:spPr>
        <p:txBody>
          <a:bodyPr/>
          <a:lstStyle/>
          <a:p>
            <a:pPr eaLnBrk="1" hangingPunct="1">
              <a:lnSpc>
                <a:spcPct val="80000"/>
              </a:lnSpc>
              <a:defRPr/>
            </a:pPr>
            <a:r>
              <a:rPr lang="en-GB" altLang="en-US" sz="2400" dirty="0" smtClean="0">
                <a:solidFill>
                  <a:schemeClr val="tx1">
                    <a:lumMod val="50000"/>
                    <a:lumOff val="50000"/>
                  </a:schemeClr>
                </a:solidFill>
              </a:rPr>
              <a:t>Louise C. Sime, </a:t>
            </a:r>
            <a:r>
              <a:rPr lang="en-GB" altLang="en-US" sz="2400" dirty="0">
                <a:solidFill>
                  <a:schemeClr val="tx1">
                    <a:lumMod val="50000"/>
                    <a:lumOff val="50000"/>
                  </a:schemeClr>
                </a:solidFill>
              </a:rPr>
              <a:t>Jochen Voss; Fiona Turner; Dario Domingo; Irene Malmierca; Max </a:t>
            </a:r>
            <a:r>
              <a:rPr lang="en-GB" altLang="en-US" sz="2400" dirty="0" smtClean="0">
                <a:solidFill>
                  <a:schemeClr val="tx1">
                    <a:lumMod val="50000"/>
                    <a:lumOff val="50000"/>
                  </a:schemeClr>
                </a:solidFill>
              </a:rPr>
              <a:t>Holloway; Richard Wilkinson</a:t>
            </a:r>
          </a:p>
        </p:txBody>
      </p:sp>
      <p:sp>
        <p:nvSpPr>
          <p:cNvPr id="4100" name="Text Box 4"/>
          <p:cNvSpPr txBox="1">
            <a:spLocks noChangeArrowheads="1"/>
          </p:cNvSpPr>
          <p:nvPr/>
        </p:nvSpPr>
        <p:spPr bwMode="auto">
          <a:xfrm>
            <a:off x="1066800" y="4495800"/>
            <a:ext cx="7239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GB" altLang="en-US" sz="1800" dirty="0" smtClean="0">
                <a:solidFill>
                  <a:schemeClr val="tx1">
                    <a:lumMod val="50000"/>
                    <a:lumOff val="50000"/>
                  </a:schemeClr>
                </a:solidFill>
              </a:rPr>
              <a:t>British Antarctic Survey, Cambridge, CB3 0ET, U.K., </a:t>
            </a:r>
          </a:p>
          <a:p>
            <a:pPr algn="ctr" eaLnBrk="1" hangingPunct="1">
              <a:spcBef>
                <a:spcPct val="50000"/>
              </a:spcBef>
              <a:buFontTx/>
              <a:buNone/>
              <a:defRPr/>
            </a:pPr>
            <a:r>
              <a:rPr lang="en-GB" altLang="en-US" sz="1800" dirty="0" smtClean="0">
                <a:solidFill>
                  <a:schemeClr val="tx1">
                    <a:lumMod val="50000"/>
                    <a:lumOff val="50000"/>
                  </a:schemeClr>
                </a:solidFill>
              </a:rPr>
              <a:t>University of Leeds, Leeds, UK.</a:t>
            </a:r>
          </a:p>
          <a:p>
            <a:pPr algn="ctr">
              <a:spcBef>
                <a:spcPct val="50000"/>
              </a:spcBef>
              <a:buNone/>
              <a:defRPr/>
            </a:pPr>
            <a:r>
              <a:rPr lang="en-GB" altLang="en-US" sz="1800" dirty="0">
                <a:solidFill>
                  <a:schemeClr val="tx1">
                    <a:lumMod val="50000"/>
                    <a:lumOff val="50000"/>
                  </a:schemeClr>
                </a:solidFill>
              </a:rPr>
              <a:t>University of </a:t>
            </a:r>
            <a:r>
              <a:rPr lang="en-GB" altLang="en-US" sz="1800" dirty="0" smtClean="0">
                <a:solidFill>
                  <a:schemeClr val="tx1">
                    <a:lumMod val="50000"/>
                    <a:lumOff val="50000"/>
                  </a:schemeClr>
                </a:solidFill>
              </a:rPr>
              <a:t>Sheffield, Sheffield, </a:t>
            </a:r>
            <a:r>
              <a:rPr lang="en-GB" altLang="en-US" sz="1800" dirty="0">
                <a:solidFill>
                  <a:schemeClr val="tx1">
                    <a:lumMod val="50000"/>
                    <a:lumOff val="50000"/>
                  </a:schemeClr>
                </a:solidFill>
              </a:rPr>
              <a:t>UK.</a:t>
            </a:r>
          </a:p>
          <a:p>
            <a:pPr algn="ctr" eaLnBrk="1" hangingPunct="1">
              <a:spcBef>
                <a:spcPct val="50000"/>
              </a:spcBef>
              <a:buFontTx/>
              <a:buNone/>
              <a:defRPr/>
            </a:pPr>
            <a:endParaRPr lang="en-GB" altLang="en-US" sz="1800" dirty="0" smtClean="0">
              <a:solidFill>
                <a:schemeClr val="tx1">
                  <a:lumMod val="50000"/>
                  <a:lumOff val="50000"/>
                </a:schemeClr>
              </a:solidFill>
            </a:endParaRPr>
          </a:p>
          <a:p>
            <a:pPr eaLnBrk="1" hangingPunct="1">
              <a:spcBef>
                <a:spcPct val="50000"/>
              </a:spcBef>
              <a:buFontTx/>
              <a:buNone/>
              <a:defRPr/>
            </a:pPr>
            <a:endParaRPr lang="en-GB" altLang="en-US" sz="1800" dirty="0" smtClean="0"/>
          </a:p>
        </p:txBody>
      </p:sp>
      <p:pic>
        <p:nvPicPr>
          <p:cNvPr id="410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9050"/>
            <a:ext cx="25622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81000"/>
            <a:ext cx="16954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401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GB" altLang="en-US" sz="1800" b="1" dirty="0" smtClean="0"/>
              <a:t>Ice </a:t>
            </a:r>
            <a:r>
              <a:rPr lang="en-GB" altLang="en-US" sz="1800" b="1" dirty="0"/>
              <a:t>sheet model </a:t>
            </a:r>
            <a:r>
              <a:rPr lang="en-GB" altLang="en-US" sz="1800" b="1" dirty="0" smtClean="0"/>
              <a:t>physics: </a:t>
            </a:r>
            <a:r>
              <a:rPr lang="en-US" altLang="en-US" sz="1600" b="1" dirty="0" smtClean="0">
                <a:latin typeface="Arial" panose="020B0604020202020204" pitchFamily="34" charset="0"/>
                <a:cs typeface="Arial" panose="020B0604020202020204" pitchFamily="34" charset="0"/>
              </a:rPr>
              <a:t>Antarctic sub-glacial topography and ice sheet features:</a:t>
            </a:r>
          </a:p>
        </p:txBody>
      </p:sp>
      <p:pic>
        <p:nvPicPr>
          <p:cNvPr id="2051" name="Picture 5" descr="D:\PPT_Out\nature-logo.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985000" y="6223000"/>
            <a:ext cx="1333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1"/>
          <p:cNvSpPr txBox="1">
            <a:spLocks/>
          </p:cNvSpPr>
          <p:nvPr/>
        </p:nvSpPr>
        <p:spPr bwMode="auto">
          <a:xfrm>
            <a:off x="444500" y="5851525"/>
            <a:ext cx="822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en-US" sz="1200">
                <a:latin typeface="Arial" panose="020B0604020202020204" pitchFamily="34" charset="0"/>
                <a:cs typeface="Arial" panose="020B0604020202020204" pitchFamily="34" charset="0"/>
              </a:rPr>
              <a:t>R M </a:t>
            </a:r>
            <a:r>
              <a:rPr lang="en-US" altLang="en-US" sz="1200">
                <a:latin typeface="Arial" panose="020B0604020202020204" pitchFamily="34" charset="0"/>
                <a:cs typeface="Arial" panose="020B0604020202020204" pitchFamily="34" charset="0"/>
              </a:rPr>
              <a:t>DeConto</a:t>
            </a:r>
            <a:r>
              <a:rPr lang="fr-FR" altLang="en-US" sz="1200" i="1">
                <a:latin typeface="Arial" panose="020B0604020202020204" pitchFamily="34" charset="0"/>
              </a:rPr>
              <a:t> et al. Nature </a:t>
            </a:r>
            <a:r>
              <a:rPr lang="fr-FR" altLang="en-US" sz="1200" b="1">
                <a:latin typeface="Arial" panose="020B0604020202020204" pitchFamily="34" charset="0"/>
              </a:rPr>
              <a:t>531,</a:t>
            </a:r>
            <a:r>
              <a:rPr lang="fr-FR" altLang="en-US" sz="1200" i="1">
                <a:latin typeface="Arial" panose="020B0604020202020204" pitchFamily="34" charset="0"/>
              </a:rPr>
              <a:t> </a:t>
            </a:r>
            <a:r>
              <a:rPr lang="fr-FR" altLang="en-US" sz="1200">
                <a:latin typeface="Arial" panose="020B0604020202020204" pitchFamily="34" charset="0"/>
              </a:rPr>
              <a:t>591</a:t>
            </a:r>
            <a:r>
              <a:rPr lang="fr-FR" altLang="en-US" sz="1200" i="1">
                <a:latin typeface="Arial" panose="020B0604020202020204" pitchFamily="34" charset="0"/>
              </a:rPr>
              <a:t>–</a:t>
            </a:r>
            <a:r>
              <a:rPr lang="fr-FR" altLang="en-US" sz="1200">
                <a:latin typeface="Arial" panose="020B0604020202020204" pitchFamily="34" charset="0"/>
              </a:rPr>
              <a:t>597 (2016) doi:10.1038/nature17145</a:t>
            </a:r>
            <a:endParaRPr lang="en-US" altLang="en-US" sz="1200">
              <a:latin typeface="Arial" panose="020B0604020202020204" pitchFamily="34" charset="0"/>
            </a:endParaRPr>
          </a:p>
        </p:txBody>
      </p:sp>
      <p:pic>
        <p:nvPicPr>
          <p:cNvPr id="2053" name="Picture 5" descr="nature17145-f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754188"/>
            <a:ext cx="19812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864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GB" altLang="en-US" sz="1800" b="1" dirty="0"/>
              <a:t>Ice sheet model physics: </a:t>
            </a:r>
            <a:r>
              <a:rPr lang="en-US" altLang="en-US" sz="1600" b="1" dirty="0" err="1" smtClean="0">
                <a:latin typeface="Arial" panose="020B0604020202020204" pitchFamily="34" charset="0"/>
                <a:cs typeface="Arial" panose="020B0604020202020204" pitchFamily="34" charset="0"/>
              </a:rPr>
              <a:t>Hypothesised</a:t>
            </a:r>
            <a:r>
              <a:rPr lang="en-US" altLang="en-US" sz="1600" b="1" dirty="0" smtClean="0">
                <a:latin typeface="Arial" panose="020B0604020202020204" pitchFamily="34" charset="0"/>
                <a:cs typeface="Arial" panose="020B0604020202020204" pitchFamily="34" charset="0"/>
              </a:rPr>
              <a:t> MISI and MICI processes:</a:t>
            </a:r>
            <a:endParaRPr lang="en-US" altLang="en-US" sz="1800" b="1" dirty="0" smtClean="0">
              <a:latin typeface="Arial" panose="020B0604020202020204" pitchFamily="34" charset="0"/>
              <a:cs typeface="Arial" panose="020B0604020202020204" pitchFamily="34" charset="0"/>
            </a:endParaRPr>
          </a:p>
        </p:txBody>
      </p:sp>
      <p:pic>
        <p:nvPicPr>
          <p:cNvPr id="2051" name="Picture 5" descr="D:\PPT_Out\nature-logo.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985000" y="6223000"/>
            <a:ext cx="1333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1"/>
          <p:cNvSpPr txBox="1">
            <a:spLocks/>
          </p:cNvSpPr>
          <p:nvPr/>
        </p:nvSpPr>
        <p:spPr bwMode="auto">
          <a:xfrm>
            <a:off x="444500" y="5851525"/>
            <a:ext cx="822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en-US" sz="1200">
                <a:latin typeface="Arial" panose="020B0604020202020204" pitchFamily="34" charset="0"/>
                <a:cs typeface="Arial" panose="020B0604020202020204" pitchFamily="34" charset="0"/>
              </a:rPr>
              <a:t>R M </a:t>
            </a:r>
            <a:r>
              <a:rPr lang="en-US" altLang="en-US" sz="1200">
                <a:latin typeface="Arial" panose="020B0604020202020204" pitchFamily="34" charset="0"/>
                <a:cs typeface="Arial" panose="020B0604020202020204" pitchFamily="34" charset="0"/>
              </a:rPr>
              <a:t>DeConto</a:t>
            </a:r>
            <a:r>
              <a:rPr lang="fr-FR" altLang="en-US" sz="1200" i="1">
                <a:latin typeface="Arial" panose="020B0604020202020204" pitchFamily="34" charset="0"/>
              </a:rPr>
              <a:t> et al. Nature </a:t>
            </a:r>
            <a:r>
              <a:rPr lang="fr-FR" altLang="en-US" sz="1200" b="1">
                <a:latin typeface="Arial" panose="020B0604020202020204" pitchFamily="34" charset="0"/>
              </a:rPr>
              <a:t>531,</a:t>
            </a:r>
            <a:r>
              <a:rPr lang="fr-FR" altLang="en-US" sz="1200" i="1">
                <a:latin typeface="Arial" panose="020B0604020202020204" pitchFamily="34" charset="0"/>
              </a:rPr>
              <a:t> </a:t>
            </a:r>
            <a:r>
              <a:rPr lang="fr-FR" altLang="en-US" sz="1200">
                <a:latin typeface="Arial" panose="020B0604020202020204" pitchFamily="34" charset="0"/>
              </a:rPr>
              <a:t>591</a:t>
            </a:r>
            <a:r>
              <a:rPr lang="fr-FR" altLang="en-US" sz="1200" i="1">
                <a:latin typeface="Arial" panose="020B0604020202020204" pitchFamily="34" charset="0"/>
              </a:rPr>
              <a:t>–</a:t>
            </a:r>
            <a:r>
              <a:rPr lang="fr-FR" altLang="en-US" sz="1200">
                <a:latin typeface="Arial" panose="020B0604020202020204" pitchFamily="34" charset="0"/>
              </a:rPr>
              <a:t>597 (2016) doi:10.1038/nature17145</a:t>
            </a:r>
            <a:endParaRPr lang="en-US" altLang="en-US" sz="1200">
              <a:latin typeface="Arial" panose="020B0604020202020204" pitchFamily="34" charset="0"/>
            </a:endParaRPr>
          </a:p>
        </p:txBody>
      </p:sp>
      <p:pic>
        <p:nvPicPr>
          <p:cNvPr id="2053" name="Picture 5" descr="nature17145-f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22475"/>
            <a:ext cx="48768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983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altLang="en-US" sz="1800" smtClean="0">
                <a:latin typeface="Arial" panose="020B0604020202020204" pitchFamily="34" charset="0"/>
                <a:cs typeface="Arial" panose="020B0604020202020204" pitchFamily="34" charset="0"/>
              </a:rPr>
              <a:t>Ice-sheet simulations and Antarctic contributions to GMSL through the LIG driven by a time-evolving, proxy-based atmosphere</a:t>
            </a:r>
            <a:r>
              <a:rPr lang="en-US" altLang="en-US" sz="1800" b="1" smtClean="0">
                <a:latin typeface="Arial" panose="020B0604020202020204" pitchFamily="34" charset="0"/>
                <a:cs typeface="Arial" panose="020B0604020202020204" pitchFamily="34" charset="0"/>
              </a:rPr>
              <a:t>–</a:t>
            </a:r>
            <a:r>
              <a:rPr lang="en-US" altLang="en-US" sz="1800" smtClean="0">
                <a:latin typeface="Arial" panose="020B0604020202020204" pitchFamily="34" charset="0"/>
                <a:cs typeface="Arial" panose="020B0604020202020204" pitchFamily="34" charset="0"/>
              </a:rPr>
              <a:t>ocean climatology</a:t>
            </a:r>
          </a:p>
        </p:txBody>
      </p:sp>
      <p:pic>
        <p:nvPicPr>
          <p:cNvPr id="2051" name="Picture 5" descr="D:\PPT_Out\nature-logo.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985000" y="6223000"/>
            <a:ext cx="1333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1"/>
          <p:cNvSpPr txBox="1">
            <a:spLocks/>
          </p:cNvSpPr>
          <p:nvPr/>
        </p:nvSpPr>
        <p:spPr bwMode="auto">
          <a:xfrm>
            <a:off x="444500" y="5851525"/>
            <a:ext cx="822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en-US" sz="1200">
                <a:latin typeface="Arial" panose="020B0604020202020204" pitchFamily="34" charset="0"/>
                <a:cs typeface="Arial" panose="020B0604020202020204" pitchFamily="34" charset="0"/>
              </a:rPr>
              <a:t>R M </a:t>
            </a:r>
            <a:r>
              <a:rPr lang="en-US" altLang="en-US" sz="1200">
                <a:latin typeface="Arial" panose="020B0604020202020204" pitchFamily="34" charset="0"/>
                <a:cs typeface="Arial" panose="020B0604020202020204" pitchFamily="34" charset="0"/>
              </a:rPr>
              <a:t>DeConto</a:t>
            </a:r>
            <a:r>
              <a:rPr lang="fr-FR" altLang="en-US" sz="1200" i="1">
                <a:latin typeface="Arial" panose="020B0604020202020204" pitchFamily="34" charset="0"/>
              </a:rPr>
              <a:t> et al. Nature </a:t>
            </a:r>
            <a:r>
              <a:rPr lang="fr-FR" altLang="en-US" sz="1200" b="1">
                <a:latin typeface="Arial" panose="020B0604020202020204" pitchFamily="34" charset="0"/>
              </a:rPr>
              <a:t>531,</a:t>
            </a:r>
            <a:r>
              <a:rPr lang="fr-FR" altLang="en-US" sz="1200" i="1">
                <a:latin typeface="Arial" panose="020B0604020202020204" pitchFamily="34" charset="0"/>
              </a:rPr>
              <a:t> </a:t>
            </a:r>
            <a:r>
              <a:rPr lang="fr-FR" altLang="en-US" sz="1200">
                <a:latin typeface="Arial" panose="020B0604020202020204" pitchFamily="34" charset="0"/>
              </a:rPr>
              <a:t>591</a:t>
            </a:r>
            <a:r>
              <a:rPr lang="fr-FR" altLang="en-US" sz="1200" i="1">
                <a:latin typeface="Arial" panose="020B0604020202020204" pitchFamily="34" charset="0"/>
              </a:rPr>
              <a:t>–</a:t>
            </a:r>
            <a:r>
              <a:rPr lang="fr-FR" altLang="en-US" sz="1200">
                <a:latin typeface="Arial" panose="020B0604020202020204" pitchFamily="34" charset="0"/>
              </a:rPr>
              <a:t>597 (2016) doi:10.1038/nature17145</a:t>
            </a:r>
            <a:endParaRPr lang="en-US" altLang="en-US" sz="1200">
              <a:latin typeface="Arial" panose="020B0604020202020204" pitchFamily="34" charset="0"/>
            </a:endParaRPr>
          </a:p>
        </p:txBody>
      </p:sp>
      <p:pic>
        <p:nvPicPr>
          <p:cNvPr id="2053" name="Picture 5" descr="nature17145-f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33538"/>
            <a:ext cx="5486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319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762000" y="5410200"/>
            <a:ext cx="7620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ctr"/>
            <a:r>
              <a:rPr lang="en-GB" altLang="en-US"/>
              <a:t>RE Kopp </a:t>
            </a:r>
            <a:r>
              <a:rPr lang="en-GB" altLang="en-US" i="1"/>
              <a:t>et al. Nature</a:t>
            </a:r>
            <a:r>
              <a:rPr lang="en-GB" altLang="en-US"/>
              <a:t> </a:t>
            </a:r>
            <a:r>
              <a:rPr lang="en-GB" altLang="en-US" b="1"/>
              <a:t>462</a:t>
            </a:r>
            <a:r>
              <a:rPr lang="en-GB" altLang="en-US"/>
              <a:t>, 863-867 (2009) doi:10.1038/nature08686</a:t>
            </a:r>
          </a:p>
        </p:txBody>
      </p:sp>
      <p:sp>
        <p:nvSpPr>
          <p:cNvPr id="7176" name="Text Box 8"/>
          <p:cNvSpPr txBox="1">
            <a:spLocks noChangeArrowheads="1"/>
          </p:cNvSpPr>
          <p:nvPr/>
        </p:nvSpPr>
        <p:spPr bwMode="auto">
          <a:xfrm>
            <a:off x="467544" y="476672"/>
            <a:ext cx="8397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spAutoFit/>
          </a:bodyPr>
          <a:lstStyle/>
          <a:p>
            <a:r>
              <a:rPr lang="en-GB" altLang="zh-CN" sz="1600" b="1" dirty="0" smtClean="0">
                <a:ea typeface="宋体" panose="02010600030101010101" pitchFamily="2" charset="-122"/>
              </a:rPr>
              <a:t>Timing and rates: Probability </a:t>
            </a:r>
            <a:r>
              <a:rPr lang="en-GB" altLang="zh-CN" sz="1600" b="1" dirty="0">
                <a:ea typeface="宋体" panose="02010600030101010101" pitchFamily="2" charset="-122"/>
              </a:rPr>
              <a:t>density plots of GSL and ice volume during the LIG.</a:t>
            </a:r>
          </a:p>
        </p:txBody>
      </p:sp>
      <p:pic>
        <p:nvPicPr>
          <p:cNvPr id="7423" name="Picture 255" descr="nature08686-f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48768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491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altLang="en-US" sz="1600" b="1" dirty="0" smtClean="0">
                <a:latin typeface="Arial" panose="020B0604020202020204" pitchFamily="34" charset="0"/>
                <a:cs typeface="Arial" panose="020B0604020202020204" pitchFamily="34" charset="0"/>
              </a:rPr>
              <a:t>Constraining future ice-sheet simulations and Antarctic contributions to GMSL…</a:t>
            </a:r>
          </a:p>
        </p:txBody>
      </p:sp>
      <p:pic>
        <p:nvPicPr>
          <p:cNvPr id="2051" name="Picture 5" descr="D:\PPT_Out\nature-logo.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985000" y="6223000"/>
            <a:ext cx="1333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1"/>
          <p:cNvSpPr txBox="1">
            <a:spLocks/>
          </p:cNvSpPr>
          <p:nvPr/>
        </p:nvSpPr>
        <p:spPr bwMode="auto">
          <a:xfrm>
            <a:off x="444500" y="5851525"/>
            <a:ext cx="822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en-US" sz="1200">
                <a:latin typeface="Arial" panose="020B0604020202020204" pitchFamily="34" charset="0"/>
                <a:cs typeface="Arial" panose="020B0604020202020204" pitchFamily="34" charset="0"/>
              </a:rPr>
              <a:t>R M </a:t>
            </a:r>
            <a:r>
              <a:rPr lang="en-US" altLang="en-US" sz="1200">
                <a:latin typeface="Arial" panose="020B0604020202020204" pitchFamily="34" charset="0"/>
                <a:cs typeface="Arial" panose="020B0604020202020204" pitchFamily="34" charset="0"/>
              </a:rPr>
              <a:t>DeConto</a:t>
            </a:r>
            <a:r>
              <a:rPr lang="fr-FR" altLang="en-US" sz="1200" i="1">
                <a:latin typeface="Arial" panose="020B0604020202020204" pitchFamily="34" charset="0"/>
              </a:rPr>
              <a:t> et al. Nature </a:t>
            </a:r>
            <a:r>
              <a:rPr lang="fr-FR" altLang="en-US" sz="1200" b="1">
                <a:latin typeface="Arial" panose="020B0604020202020204" pitchFamily="34" charset="0"/>
              </a:rPr>
              <a:t>531,</a:t>
            </a:r>
            <a:r>
              <a:rPr lang="fr-FR" altLang="en-US" sz="1200" i="1">
                <a:latin typeface="Arial" panose="020B0604020202020204" pitchFamily="34" charset="0"/>
              </a:rPr>
              <a:t> </a:t>
            </a:r>
            <a:r>
              <a:rPr lang="fr-FR" altLang="en-US" sz="1200">
                <a:latin typeface="Arial" panose="020B0604020202020204" pitchFamily="34" charset="0"/>
              </a:rPr>
              <a:t>591</a:t>
            </a:r>
            <a:r>
              <a:rPr lang="fr-FR" altLang="en-US" sz="1200" i="1">
                <a:latin typeface="Arial" panose="020B0604020202020204" pitchFamily="34" charset="0"/>
              </a:rPr>
              <a:t>–</a:t>
            </a:r>
            <a:r>
              <a:rPr lang="fr-FR" altLang="en-US" sz="1200">
                <a:latin typeface="Arial" panose="020B0604020202020204" pitchFamily="34" charset="0"/>
              </a:rPr>
              <a:t>597 (2016) doi:10.1038/nature17145</a:t>
            </a:r>
            <a:endParaRPr lang="en-US" altLang="en-US" sz="1200">
              <a:latin typeface="Arial" panose="020B0604020202020204" pitchFamily="34" charset="0"/>
            </a:endParaRPr>
          </a:p>
        </p:txBody>
      </p:sp>
      <p:pic>
        <p:nvPicPr>
          <p:cNvPr id="2053" name="Picture 5" descr="nature17145-f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5775" y="1447800"/>
            <a:ext cx="30924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726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4213" y="260648"/>
            <a:ext cx="7772400" cy="1143000"/>
          </a:xfrm>
        </p:spPr>
        <p:txBody>
          <a:bodyPr/>
          <a:lstStyle/>
          <a:p>
            <a:r>
              <a:rPr lang="en-US" altLang="en-US" sz="3600" dirty="0" smtClean="0"/>
              <a:t>Outline:</a:t>
            </a:r>
          </a:p>
        </p:txBody>
      </p:sp>
      <p:sp>
        <p:nvSpPr>
          <p:cNvPr id="20483" name="Content Placeholder 2"/>
          <p:cNvSpPr>
            <a:spLocks noGrp="1"/>
          </p:cNvSpPr>
          <p:nvPr>
            <p:ph idx="1"/>
          </p:nvPr>
        </p:nvSpPr>
        <p:spPr>
          <a:xfrm>
            <a:off x="684213" y="1556792"/>
            <a:ext cx="8143875" cy="5140102"/>
          </a:xfrm>
        </p:spPr>
        <p:txBody>
          <a:bodyPr/>
          <a:lstStyle/>
          <a:p>
            <a:pPr marL="457200" indent="-457200">
              <a:spcAft>
                <a:spcPts val="1200"/>
              </a:spcAft>
              <a:buFont typeface="+mj-lt"/>
              <a:buAutoNum type="arabicPeriod"/>
              <a:defRPr/>
            </a:pPr>
            <a:endParaRPr lang="en-GB" altLang="en-US" sz="2000" dirty="0" smtClean="0"/>
          </a:p>
          <a:p>
            <a:pPr marL="457200" indent="-457200">
              <a:spcAft>
                <a:spcPts val="1200"/>
              </a:spcAft>
              <a:buFont typeface="+mj-lt"/>
              <a:buAutoNum type="arabicPeriod"/>
              <a:defRPr/>
            </a:pPr>
            <a:r>
              <a:rPr lang="en-GB" altLang="en-US" sz="2000" dirty="0" smtClean="0"/>
              <a:t>Using the past to constrain future global sea level (GSL) change.</a:t>
            </a:r>
            <a:endParaRPr lang="en-GB" altLang="en-US" sz="2000" dirty="0"/>
          </a:p>
          <a:p>
            <a:pPr marL="457200" indent="-457200">
              <a:spcAft>
                <a:spcPts val="1200"/>
              </a:spcAft>
              <a:buFont typeface="+mj-lt"/>
              <a:buAutoNum type="arabicPeriod"/>
              <a:defRPr/>
            </a:pPr>
            <a:r>
              <a:rPr lang="en-GB" altLang="en-US" sz="2000" b="1" dirty="0" smtClean="0"/>
              <a:t>Polar ice cores: well dated evidence of GSL changes?</a:t>
            </a:r>
          </a:p>
          <a:p>
            <a:pPr marL="457200" indent="-457200">
              <a:spcAft>
                <a:spcPts val="1200"/>
              </a:spcAft>
              <a:buFont typeface="+mj-lt"/>
              <a:buAutoNum type="arabicPeriod"/>
              <a:defRPr/>
            </a:pPr>
            <a:r>
              <a:rPr lang="en-GB" altLang="en-US" sz="2000" dirty="0" smtClean="0"/>
              <a:t>Applying emulator-based techniques.</a:t>
            </a:r>
            <a:endParaRPr lang="en-GB" altLang="en-US" sz="1600" dirty="0" smtClean="0"/>
          </a:p>
          <a:p>
            <a:pPr marL="457200" indent="-457200">
              <a:spcAft>
                <a:spcPts val="1200"/>
              </a:spcAft>
              <a:buFont typeface="+mj-lt"/>
              <a:buAutoNum type="arabicPeriod"/>
              <a:defRPr/>
            </a:pPr>
            <a:r>
              <a:rPr lang="en-GB" altLang="en-US" sz="2000" dirty="0" smtClean="0"/>
              <a:t>Future work.</a:t>
            </a:r>
          </a:p>
          <a:p>
            <a:pPr marL="457200" indent="-457200">
              <a:buFont typeface="+mj-lt"/>
              <a:buAutoNum type="arabicPeriod"/>
              <a:defRPr/>
            </a:pPr>
            <a:endParaRPr lang="en-GB" altLang="en-US" sz="2000" dirty="0"/>
          </a:p>
          <a:p>
            <a:pPr>
              <a:defRPr/>
            </a:pPr>
            <a:endParaRPr lang="en-GB" altLang="en-US" sz="2000" dirty="0"/>
          </a:p>
          <a:p>
            <a:pPr>
              <a:defRPr/>
            </a:pPr>
            <a:endParaRPr lang="en-GB" altLang="en-US" sz="2000" dirty="0" smtClean="0"/>
          </a:p>
          <a:p>
            <a:pPr>
              <a:defRPr/>
            </a:pPr>
            <a:endParaRPr lang="en-GB" altLang="en-US" sz="2000" dirty="0" smtClean="0"/>
          </a:p>
          <a:p>
            <a:pPr>
              <a:defRPr/>
            </a:pPr>
            <a:endParaRPr lang="en-GB" altLang="en-US" sz="2200" dirty="0" smtClean="0">
              <a:solidFill>
                <a:schemeClr val="bg1">
                  <a:lumMod val="65000"/>
                </a:schemeClr>
              </a:solidFill>
            </a:endParaRPr>
          </a:p>
        </p:txBody>
      </p:sp>
    </p:spTree>
    <p:extLst>
      <p:ext uri="{BB962C8B-B14F-4D97-AF65-F5344CB8AC3E}">
        <p14:creationId xmlns:p14="http://schemas.microsoft.com/office/powerpoint/2010/main" val="3980716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ddel Sea with BAS deep cores.jpg"/>
          <p:cNvPicPr>
            <a:picLocks noChangeAspect="1"/>
          </p:cNvPicPr>
          <p:nvPr/>
        </p:nvPicPr>
        <p:blipFill>
          <a:blip r:embed="rId2" cstate="print"/>
          <a:stretch>
            <a:fillRect/>
          </a:stretch>
        </p:blipFill>
        <p:spPr>
          <a:xfrm>
            <a:off x="2771801" y="1468458"/>
            <a:ext cx="3528392" cy="4892645"/>
          </a:xfrm>
          <a:prstGeom prst="rect">
            <a:avLst/>
          </a:prstGeom>
        </p:spPr>
      </p:pic>
      <p:sp>
        <p:nvSpPr>
          <p:cNvPr id="4" name="Title 1"/>
          <p:cNvSpPr txBox="1">
            <a:spLocks/>
          </p:cNvSpPr>
          <p:nvPr/>
        </p:nvSpPr>
        <p:spPr>
          <a:xfrm>
            <a:off x="791717" y="332656"/>
            <a:ext cx="8352283" cy="552450"/>
          </a:xfrm>
          <a:prstGeom prst="rect">
            <a:avLst/>
          </a:prstGeom>
        </p:spPr>
        <p:txBody>
          <a:bodyPr/>
          <a:lstStyle/>
          <a:p>
            <a:pPr>
              <a:defRPr/>
            </a:pPr>
            <a:r>
              <a:rPr lang="en-GB" sz="2400" b="1" kern="0" dirty="0" smtClean="0">
                <a:solidFill>
                  <a:srgbClr val="003366"/>
                </a:solidFill>
                <a:latin typeface="+mj-lt"/>
                <a:cs typeface="Arial" charset="0"/>
              </a:rPr>
              <a:t>Weddell Sea ice cores – </a:t>
            </a:r>
            <a:r>
              <a:rPr lang="en-GB" sz="2400" b="1" kern="0" dirty="0">
                <a:solidFill>
                  <a:srgbClr val="003366"/>
                </a:solidFill>
                <a:latin typeface="+mj-lt"/>
                <a:cs typeface="Arial" charset="0"/>
              </a:rPr>
              <a:t>the </a:t>
            </a:r>
            <a:r>
              <a:rPr lang="en-GB" sz="2400" b="1" kern="0" dirty="0" smtClean="0">
                <a:solidFill>
                  <a:srgbClr val="003366"/>
                </a:solidFill>
                <a:latin typeface="+mj-lt"/>
                <a:cs typeface="Arial" charset="0"/>
              </a:rPr>
              <a:t>UK deep ice core drilling projects:</a:t>
            </a:r>
          </a:p>
        </p:txBody>
      </p:sp>
    </p:spTree>
    <p:extLst>
      <p:ext uri="{BB962C8B-B14F-4D97-AF65-F5344CB8AC3E}">
        <p14:creationId xmlns:p14="http://schemas.microsoft.com/office/powerpoint/2010/main" val="3425647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292" y="0"/>
            <a:ext cx="13590598" cy="717341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057" y="0"/>
            <a:ext cx="13181323" cy="6957392"/>
          </a:xfrm>
          <a:prstGeom prst="rect">
            <a:avLst/>
          </a:prstGeom>
        </p:spPr>
      </p:pic>
    </p:spTree>
    <p:extLst>
      <p:ext uri="{BB962C8B-B14F-4D97-AF65-F5344CB8AC3E}">
        <p14:creationId xmlns:p14="http://schemas.microsoft.com/office/powerpoint/2010/main" val="2123661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400792"/>
            <a:ext cx="9144000" cy="6056416"/>
          </a:xfrm>
          <a:prstGeom prst="rect">
            <a:avLst/>
          </a:prstGeom>
        </p:spPr>
      </p:pic>
    </p:spTree>
    <p:extLst>
      <p:ext uri="{BB962C8B-B14F-4D97-AF65-F5344CB8AC3E}">
        <p14:creationId xmlns:p14="http://schemas.microsoft.com/office/powerpoint/2010/main" val="1707620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0792"/>
            <a:ext cx="9144000" cy="6056416"/>
          </a:xfrm>
          <a:prstGeom prst="rect">
            <a:avLst/>
          </a:prstGeom>
        </p:spPr>
      </p:pic>
    </p:spTree>
    <p:extLst>
      <p:ext uri="{BB962C8B-B14F-4D97-AF65-F5344CB8AC3E}">
        <p14:creationId xmlns:p14="http://schemas.microsoft.com/office/powerpoint/2010/main" val="308002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4213" y="260648"/>
            <a:ext cx="7772400" cy="1143000"/>
          </a:xfrm>
        </p:spPr>
        <p:txBody>
          <a:bodyPr/>
          <a:lstStyle/>
          <a:p>
            <a:r>
              <a:rPr lang="en-US" altLang="en-US" sz="3600" dirty="0" smtClean="0"/>
              <a:t>Outline:</a:t>
            </a:r>
          </a:p>
        </p:txBody>
      </p:sp>
      <p:sp>
        <p:nvSpPr>
          <p:cNvPr id="20483" name="Content Placeholder 2"/>
          <p:cNvSpPr>
            <a:spLocks noGrp="1"/>
          </p:cNvSpPr>
          <p:nvPr>
            <p:ph idx="1"/>
          </p:nvPr>
        </p:nvSpPr>
        <p:spPr>
          <a:xfrm>
            <a:off x="684213" y="1556792"/>
            <a:ext cx="8143875" cy="5140102"/>
          </a:xfrm>
        </p:spPr>
        <p:txBody>
          <a:bodyPr/>
          <a:lstStyle/>
          <a:p>
            <a:pPr marL="457200" indent="-457200">
              <a:spcAft>
                <a:spcPts val="1200"/>
              </a:spcAft>
              <a:buFont typeface="+mj-lt"/>
              <a:buAutoNum type="arabicPeriod"/>
              <a:defRPr/>
            </a:pPr>
            <a:endParaRPr lang="en-GB" altLang="en-US" sz="2000" dirty="0" smtClean="0"/>
          </a:p>
          <a:p>
            <a:pPr marL="457200" indent="-457200">
              <a:spcAft>
                <a:spcPts val="1200"/>
              </a:spcAft>
              <a:buFont typeface="+mj-lt"/>
              <a:buAutoNum type="arabicPeriod"/>
              <a:defRPr/>
            </a:pPr>
            <a:r>
              <a:rPr lang="en-GB" altLang="en-US" sz="2000" dirty="0" smtClean="0"/>
              <a:t>Using the past to constrain future global sea level (GSL) change.</a:t>
            </a:r>
            <a:endParaRPr lang="en-GB" altLang="en-US" sz="2000" dirty="0"/>
          </a:p>
          <a:p>
            <a:pPr marL="457200" indent="-457200">
              <a:spcAft>
                <a:spcPts val="1200"/>
              </a:spcAft>
              <a:buFont typeface="+mj-lt"/>
              <a:buAutoNum type="arabicPeriod"/>
              <a:defRPr/>
            </a:pPr>
            <a:r>
              <a:rPr lang="en-GB" altLang="en-US" sz="2000" dirty="0" smtClean="0"/>
              <a:t>Polar ice cores: well dated evidence of GSL changes?</a:t>
            </a:r>
          </a:p>
          <a:p>
            <a:pPr marL="457200" indent="-457200">
              <a:spcAft>
                <a:spcPts val="1200"/>
              </a:spcAft>
              <a:buFont typeface="+mj-lt"/>
              <a:buAutoNum type="arabicPeriod"/>
              <a:defRPr/>
            </a:pPr>
            <a:r>
              <a:rPr lang="en-GB" altLang="en-US" sz="2000" dirty="0" smtClean="0"/>
              <a:t>Applying emulator-based techniques.</a:t>
            </a:r>
            <a:endParaRPr lang="en-GB" altLang="en-US" sz="1600" dirty="0" smtClean="0"/>
          </a:p>
          <a:p>
            <a:pPr marL="457200" indent="-457200">
              <a:spcAft>
                <a:spcPts val="1200"/>
              </a:spcAft>
              <a:buFont typeface="+mj-lt"/>
              <a:buAutoNum type="arabicPeriod"/>
              <a:defRPr/>
            </a:pPr>
            <a:r>
              <a:rPr lang="en-GB" altLang="en-US" sz="2000" dirty="0" smtClean="0"/>
              <a:t>Future work.</a:t>
            </a:r>
          </a:p>
          <a:p>
            <a:pPr marL="457200" indent="-457200">
              <a:buFont typeface="+mj-lt"/>
              <a:buAutoNum type="arabicPeriod"/>
              <a:defRPr/>
            </a:pPr>
            <a:endParaRPr lang="en-GB" altLang="en-US" sz="2000" dirty="0"/>
          </a:p>
          <a:p>
            <a:pPr>
              <a:defRPr/>
            </a:pPr>
            <a:endParaRPr lang="en-GB" altLang="en-US" sz="2000" dirty="0"/>
          </a:p>
          <a:p>
            <a:pPr>
              <a:defRPr/>
            </a:pPr>
            <a:endParaRPr lang="en-GB" altLang="en-US" sz="2000" dirty="0" smtClean="0"/>
          </a:p>
          <a:p>
            <a:pPr>
              <a:defRPr/>
            </a:pPr>
            <a:endParaRPr lang="en-GB" altLang="en-US" sz="2000" dirty="0" smtClean="0"/>
          </a:p>
          <a:p>
            <a:pPr>
              <a:defRPr/>
            </a:pPr>
            <a:endParaRPr lang="en-GB" altLang="en-US" sz="2200" dirty="0" smtClean="0">
              <a:solidFill>
                <a:schemeClr val="bg1">
                  <a:lumMod val="65000"/>
                </a:schemeClr>
              </a:solidFill>
            </a:endParaRPr>
          </a:p>
        </p:txBody>
      </p:sp>
    </p:spTree>
    <p:extLst>
      <p:ext uri="{BB962C8B-B14F-4D97-AF65-F5344CB8AC3E}">
        <p14:creationId xmlns:p14="http://schemas.microsoft.com/office/powerpoint/2010/main" val="3568784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extBox 3"/>
          <p:cNvSpPr txBox="1">
            <a:spLocks noChangeArrowheads="1"/>
          </p:cNvSpPr>
          <p:nvPr/>
        </p:nvSpPr>
        <p:spPr bwMode="auto">
          <a:xfrm>
            <a:off x="280988" y="395288"/>
            <a:ext cx="87276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dirty="0" smtClean="0"/>
              <a:t>Key measurement: Stable </a:t>
            </a:r>
            <a:r>
              <a:rPr lang="en-GB" altLang="en-US" dirty="0"/>
              <a:t>water isotopes</a:t>
            </a:r>
          </a:p>
        </p:txBody>
      </p:sp>
      <p:grpSp>
        <p:nvGrpSpPr>
          <p:cNvPr id="6" name="Group 5"/>
          <p:cNvGrpSpPr>
            <a:grpSpLocks/>
          </p:cNvGrpSpPr>
          <p:nvPr/>
        </p:nvGrpSpPr>
        <p:grpSpPr bwMode="auto">
          <a:xfrm>
            <a:off x="480047" y="1208400"/>
            <a:ext cx="3828049" cy="3228712"/>
            <a:chOff x="6281494" y="4324643"/>
            <a:chExt cx="2538978" cy="2272629"/>
          </a:xfrm>
        </p:grpSpPr>
        <p:pic>
          <p:nvPicPr>
            <p:cNvPr id="102406" name="Picture 6"/>
            <p:cNvPicPr>
              <a:picLocks noChangeAspect="1"/>
            </p:cNvPicPr>
            <p:nvPr/>
          </p:nvPicPr>
          <p:blipFill>
            <a:blip r:embed="rId3">
              <a:extLst>
                <a:ext uri="{28A0092B-C50C-407E-A947-70E740481C1C}">
                  <a14:useLocalDpi xmlns:a14="http://schemas.microsoft.com/office/drawing/2010/main" val="0"/>
                </a:ext>
              </a:extLst>
            </a:blip>
            <a:srcRect l="3992" t="11311" r="40341" b="60513"/>
            <a:stretch>
              <a:fillRect/>
            </a:stretch>
          </p:blipFill>
          <p:spPr bwMode="auto">
            <a:xfrm>
              <a:off x="6376714" y="5877272"/>
              <a:ext cx="1219622"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7"/>
            <p:cNvPicPr>
              <a:picLocks noChangeAspect="1"/>
            </p:cNvPicPr>
            <p:nvPr/>
          </p:nvPicPr>
          <p:blipFill>
            <a:blip r:embed="rId3">
              <a:extLst>
                <a:ext uri="{28A0092B-C50C-407E-A947-70E740481C1C}">
                  <a14:useLocalDpi xmlns:a14="http://schemas.microsoft.com/office/drawing/2010/main" val="0"/>
                </a:ext>
              </a:extLst>
            </a:blip>
            <a:srcRect l="3992" t="11311" r="40341" b="60513"/>
            <a:stretch>
              <a:fillRect/>
            </a:stretch>
          </p:blipFill>
          <p:spPr bwMode="auto">
            <a:xfrm>
              <a:off x="6330191" y="4324643"/>
              <a:ext cx="1219622"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8"/>
            <p:cNvPicPr>
              <a:picLocks noChangeAspect="1"/>
            </p:cNvPicPr>
            <p:nvPr/>
          </p:nvPicPr>
          <p:blipFill>
            <a:blip r:embed="rId3">
              <a:extLst>
                <a:ext uri="{28A0092B-C50C-407E-A947-70E740481C1C}">
                  <a14:useLocalDpi xmlns:a14="http://schemas.microsoft.com/office/drawing/2010/main" val="0"/>
                </a:ext>
              </a:extLst>
            </a:blip>
            <a:srcRect l="3992" t="11311" r="40341" b="60513"/>
            <a:stretch>
              <a:fillRect/>
            </a:stretch>
          </p:blipFill>
          <p:spPr bwMode="auto">
            <a:xfrm>
              <a:off x="6281494" y="5089043"/>
              <a:ext cx="1219622"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9"/>
            <p:cNvPicPr>
              <a:picLocks noChangeAspect="1"/>
            </p:cNvPicPr>
            <p:nvPr/>
          </p:nvPicPr>
          <p:blipFill>
            <a:blip r:embed="rId3">
              <a:extLst>
                <a:ext uri="{28A0092B-C50C-407E-A947-70E740481C1C}">
                  <a14:useLocalDpi xmlns:a14="http://schemas.microsoft.com/office/drawing/2010/main" val="0"/>
                </a:ext>
              </a:extLst>
            </a:blip>
            <a:srcRect l="3992" t="11311" r="40341" b="60513"/>
            <a:stretch>
              <a:fillRect/>
            </a:stretch>
          </p:blipFill>
          <p:spPr bwMode="auto">
            <a:xfrm>
              <a:off x="7600850" y="4653136"/>
              <a:ext cx="1219622"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10"/>
            <p:cNvPicPr>
              <a:picLocks noChangeAspect="1"/>
            </p:cNvPicPr>
            <p:nvPr/>
          </p:nvPicPr>
          <p:blipFill>
            <a:blip r:embed="rId3">
              <a:extLst>
                <a:ext uri="{28A0092B-C50C-407E-A947-70E740481C1C}">
                  <a14:useLocalDpi xmlns:a14="http://schemas.microsoft.com/office/drawing/2010/main" val="0"/>
                </a:ext>
              </a:extLst>
            </a:blip>
            <a:srcRect l="3992" t="11311" r="40341" b="60513"/>
            <a:stretch>
              <a:fillRect/>
            </a:stretch>
          </p:blipFill>
          <p:spPr bwMode="auto">
            <a:xfrm>
              <a:off x="7596336" y="5517232"/>
              <a:ext cx="1219622"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0" name="Content Placeholder 3"/>
          <p:cNvGraphicFramePr>
            <a:graphicFrameLocks noChangeAspect="1"/>
          </p:cNvGraphicFramePr>
          <p:nvPr/>
        </p:nvGraphicFramePr>
        <p:xfrm>
          <a:off x="5147882" y="1208400"/>
          <a:ext cx="1322387" cy="700087"/>
        </p:xfrm>
        <a:graphic>
          <a:graphicData uri="http://schemas.openxmlformats.org/presentationml/2006/ole">
            <mc:AlternateContent xmlns:mc="http://schemas.openxmlformats.org/markup-compatibility/2006">
              <mc:Choice xmlns:v="urn:schemas-microsoft-com:vml" Requires="v">
                <p:oleObj spid="_x0000_s753912" name="Equation" r:id="rId4" imgW="431613" imgH="228501" progId="Equation.3">
                  <p:embed/>
                </p:oleObj>
              </mc:Choice>
              <mc:Fallback>
                <p:oleObj name="Equation" r:id="rId4" imgW="431613" imgH="22850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7882" y="1208400"/>
                        <a:ext cx="1322387"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Content Placeholder 3"/>
          <p:cNvGraphicFramePr>
            <a:graphicFrameLocks noChangeAspect="1"/>
          </p:cNvGraphicFramePr>
          <p:nvPr/>
        </p:nvGraphicFramePr>
        <p:xfrm>
          <a:off x="5063744" y="2849875"/>
          <a:ext cx="1438275" cy="622300"/>
        </p:xfrm>
        <a:graphic>
          <a:graphicData uri="http://schemas.openxmlformats.org/presentationml/2006/ole">
            <mc:AlternateContent xmlns:mc="http://schemas.openxmlformats.org/markup-compatibility/2006">
              <mc:Choice xmlns:v="urn:schemas-microsoft-com:vml" Requires="v">
                <p:oleObj spid="_x0000_s753913" name="Equation" r:id="rId6" imgW="469696" imgH="203112" progId="Equation.3">
                  <p:embed/>
                </p:oleObj>
              </mc:Choice>
              <mc:Fallback>
                <p:oleObj name="Equation" r:id="rId6" imgW="469696" imgH="20311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3744" y="2849875"/>
                        <a:ext cx="14382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Content Placeholder 3"/>
          <p:cNvGraphicFramePr>
            <a:graphicFrameLocks noChangeAspect="1"/>
          </p:cNvGraphicFramePr>
          <p:nvPr/>
        </p:nvGraphicFramePr>
        <p:xfrm>
          <a:off x="5120894" y="2019612"/>
          <a:ext cx="1322388" cy="700088"/>
        </p:xfrm>
        <a:graphic>
          <a:graphicData uri="http://schemas.openxmlformats.org/presentationml/2006/ole">
            <mc:AlternateContent xmlns:mc="http://schemas.openxmlformats.org/markup-compatibility/2006">
              <mc:Choice xmlns:v="urn:schemas-microsoft-com:vml" Requires="v">
                <p:oleObj spid="_x0000_s753914" name="Equation" r:id="rId8" imgW="431613" imgH="228501" progId="Equation.3">
                  <p:embed/>
                </p:oleObj>
              </mc:Choice>
              <mc:Fallback>
                <p:oleObj name="Equation" r:id="rId8" imgW="431613" imgH="228501"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0894" y="2019612"/>
                        <a:ext cx="13223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Content Placeholder 3"/>
          <p:cNvGraphicFramePr>
            <a:graphicFrameLocks noChangeAspect="1"/>
          </p:cNvGraphicFramePr>
          <p:nvPr/>
        </p:nvGraphicFramePr>
        <p:xfrm>
          <a:off x="7381494" y="1325875"/>
          <a:ext cx="1438275" cy="544512"/>
        </p:xfrm>
        <a:graphic>
          <a:graphicData uri="http://schemas.openxmlformats.org/presentationml/2006/ole">
            <mc:AlternateContent xmlns:mc="http://schemas.openxmlformats.org/markup-compatibility/2006">
              <mc:Choice xmlns:v="urn:schemas-microsoft-com:vml" Requires="v">
                <p:oleObj spid="_x0000_s753915" name="Equation" r:id="rId10" imgW="469696" imgH="177723" progId="Equation.3">
                  <p:embed/>
                </p:oleObj>
              </mc:Choice>
              <mc:Fallback>
                <p:oleObj name="Equation" r:id="rId10" imgW="469696" imgH="17772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1494" y="1325875"/>
                        <a:ext cx="14382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Content Placeholder 3"/>
          <p:cNvGraphicFramePr>
            <a:graphicFrameLocks noChangeAspect="1"/>
          </p:cNvGraphicFramePr>
          <p:nvPr/>
        </p:nvGraphicFramePr>
        <p:xfrm>
          <a:off x="7375144" y="2927662"/>
          <a:ext cx="1400175" cy="544513"/>
        </p:xfrm>
        <a:graphic>
          <a:graphicData uri="http://schemas.openxmlformats.org/presentationml/2006/ole">
            <mc:AlternateContent xmlns:mc="http://schemas.openxmlformats.org/markup-compatibility/2006">
              <mc:Choice xmlns:v="urn:schemas-microsoft-com:vml" Requires="v">
                <p:oleObj spid="_x0000_s753916" name="Equation" r:id="rId12" imgW="457002" imgH="177723" progId="Equation.3">
                  <p:embed/>
                </p:oleObj>
              </mc:Choice>
              <mc:Fallback>
                <p:oleObj name="Equation" r:id="rId12" imgW="457002" imgH="177723"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75144" y="2927662"/>
                        <a:ext cx="14001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Content Placeholder 3"/>
          <p:cNvGraphicFramePr>
            <a:graphicFrameLocks noChangeAspect="1"/>
          </p:cNvGraphicFramePr>
          <p:nvPr/>
        </p:nvGraphicFramePr>
        <p:xfrm>
          <a:off x="7375144" y="2138675"/>
          <a:ext cx="1400175" cy="544512"/>
        </p:xfrm>
        <a:graphic>
          <a:graphicData uri="http://schemas.openxmlformats.org/presentationml/2006/ole">
            <mc:AlternateContent xmlns:mc="http://schemas.openxmlformats.org/markup-compatibility/2006">
              <mc:Choice xmlns:v="urn:schemas-microsoft-com:vml" Requires="v">
                <p:oleObj spid="_x0000_s753917" name="Equation" r:id="rId14" imgW="457002" imgH="177723" progId="Equation.3">
                  <p:embed/>
                </p:oleObj>
              </mc:Choice>
              <mc:Fallback>
                <p:oleObj name="Equation" r:id="rId14" imgW="457002" imgH="177723"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75144" y="2138675"/>
                        <a:ext cx="14001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6" name="Straight Connector 15"/>
          <p:cNvCxnSpPr/>
          <p:nvPr/>
        </p:nvCxnSpPr>
        <p:spPr>
          <a:xfrm>
            <a:off x="4833557" y="1927537"/>
            <a:ext cx="41751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33557" y="2791137"/>
            <a:ext cx="41751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49682" y="1279837"/>
            <a:ext cx="0" cy="2160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918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extBox 3"/>
          <p:cNvSpPr txBox="1">
            <a:spLocks noChangeArrowheads="1"/>
          </p:cNvSpPr>
          <p:nvPr/>
        </p:nvSpPr>
        <p:spPr bwMode="auto">
          <a:xfrm>
            <a:off x="280988" y="395288"/>
            <a:ext cx="57848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a:t>Stable water isotopes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l="3777" t="40521" r="29778" b="3127"/>
          <a:stretch>
            <a:fillRect/>
          </a:stretch>
        </p:blipFill>
        <p:spPr bwMode="auto">
          <a:xfrm>
            <a:off x="318010" y="1208400"/>
            <a:ext cx="2957846" cy="292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Content Placeholder 3"/>
          <p:cNvGraphicFramePr>
            <a:graphicFrameLocks noChangeAspect="1"/>
          </p:cNvGraphicFramePr>
          <p:nvPr/>
        </p:nvGraphicFramePr>
        <p:xfrm>
          <a:off x="5147882" y="1208400"/>
          <a:ext cx="1322387" cy="700087"/>
        </p:xfrm>
        <a:graphic>
          <a:graphicData uri="http://schemas.openxmlformats.org/presentationml/2006/ole">
            <mc:AlternateContent xmlns:mc="http://schemas.openxmlformats.org/markup-compatibility/2006">
              <mc:Choice xmlns:v="urn:schemas-microsoft-com:vml" Requires="v">
                <p:oleObj spid="_x0000_s751946" name="Equation" r:id="rId4" imgW="431613" imgH="228501" progId="Equation.3">
                  <p:embed/>
                </p:oleObj>
              </mc:Choice>
              <mc:Fallback>
                <p:oleObj name="Equation" r:id="rId4" imgW="431613" imgH="22850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7882" y="1208400"/>
                        <a:ext cx="1322387"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Content Placeholder 3"/>
          <p:cNvGraphicFramePr>
            <a:graphicFrameLocks noChangeAspect="1"/>
          </p:cNvGraphicFramePr>
          <p:nvPr/>
        </p:nvGraphicFramePr>
        <p:xfrm>
          <a:off x="5063744" y="2849875"/>
          <a:ext cx="1438275" cy="622300"/>
        </p:xfrm>
        <a:graphic>
          <a:graphicData uri="http://schemas.openxmlformats.org/presentationml/2006/ole">
            <mc:AlternateContent xmlns:mc="http://schemas.openxmlformats.org/markup-compatibility/2006">
              <mc:Choice xmlns:v="urn:schemas-microsoft-com:vml" Requires="v">
                <p:oleObj spid="_x0000_s751947" name="Equation" r:id="rId6" imgW="469696" imgH="203112" progId="Equation.3">
                  <p:embed/>
                </p:oleObj>
              </mc:Choice>
              <mc:Fallback>
                <p:oleObj name="Equation" r:id="rId6" imgW="469696" imgH="20311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3744" y="2849875"/>
                        <a:ext cx="14382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Content Placeholder 3"/>
          <p:cNvGraphicFramePr>
            <a:graphicFrameLocks noChangeAspect="1"/>
          </p:cNvGraphicFramePr>
          <p:nvPr/>
        </p:nvGraphicFramePr>
        <p:xfrm>
          <a:off x="5120894" y="2019612"/>
          <a:ext cx="1322388" cy="700088"/>
        </p:xfrm>
        <a:graphic>
          <a:graphicData uri="http://schemas.openxmlformats.org/presentationml/2006/ole">
            <mc:AlternateContent xmlns:mc="http://schemas.openxmlformats.org/markup-compatibility/2006">
              <mc:Choice xmlns:v="urn:schemas-microsoft-com:vml" Requires="v">
                <p:oleObj spid="_x0000_s751948" name="Equation" r:id="rId8" imgW="431613" imgH="228501" progId="Equation.3">
                  <p:embed/>
                </p:oleObj>
              </mc:Choice>
              <mc:Fallback>
                <p:oleObj name="Equation" r:id="rId8" imgW="431613" imgH="228501"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0894" y="2019612"/>
                        <a:ext cx="13223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Content Placeholder 3"/>
          <p:cNvGraphicFramePr>
            <a:graphicFrameLocks noChangeAspect="1"/>
          </p:cNvGraphicFramePr>
          <p:nvPr/>
        </p:nvGraphicFramePr>
        <p:xfrm>
          <a:off x="7381494" y="1325875"/>
          <a:ext cx="1438275" cy="544512"/>
        </p:xfrm>
        <a:graphic>
          <a:graphicData uri="http://schemas.openxmlformats.org/presentationml/2006/ole">
            <mc:AlternateContent xmlns:mc="http://schemas.openxmlformats.org/markup-compatibility/2006">
              <mc:Choice xmlns:v="urn:schemas-microsoft-com:vml" Requires="v">
                <p:oleObj spid="_x0000_s751949" name="Equation" r:id="rId10" imgW="469696" imgH="177723" progId="Equation.3">
                  <p:embed/>
                </p:oleObj>
              </mc:Choice>
              <mc:Fallback>
                <p:oleObj name="Equation" r:id="rId10" imgW="469696" imgH="17772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1494" y="1325875"/>
                        <a:ext cx="14382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Content Placeholder 3"/>
          <p:cNvGraphicFramePr>
            <a:graphicFrameLocks noChangeAspect="1"/>
          </p:cNvGraphicFramePr>
          <p:nvPr/>
        </p:nvGraphicFramePr>
        <p:xfrm>
          <a:off x="7375144" y="2927662"/>
          <a:ext cx="1400175" cy="544513"/>
        </p:xfrm>
        <a:graphic>
          <a:graphicData uri="http://schemas.openxmlformats.org/presentationml/2006/ole">
            <mc:AlternateContent xmlns:mc="http://schemas.openxmlformats.org/markup-compatibility/2006">
              <mc:Choice xmlns:v="urn:schemas-microsoft-com:vml" Requires="v">
                <p:oleObj spid="_x0000_s751950" name="Equation" r:id="rId12" imgW="457002" imgH="177723" progId="Equation.3">
                  <p:embed/>
                </p:oleObj>
              </mc:Choice>
              <mc:Fallback>
                <p:oleObj name="Equation" r:id="rId12" imgW="457002" imgH="177723"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75144" y="2927662"/>
                        <a:ext cx="14001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Content Placeholder 3"/>
          <p:cNvGraphicFramePr>
            <a:graphicFrameLocks noChangeAspect="1"/>
          </p:cNvGraphicFramePr>
          <p:nvPr/>
        </p:nvGraphicFramePr>
        <p:xfrm>
          <a:off x="7375144" y="2138675"/>
          <a:ext cx="1400175" cy="544512"/>
        </p:xfrm>
        <a:graphic>
          <a:graphicData uri="http://schemas.openxmlformats.org/presentationml/2006/ole">
            <mc:AlternateContent xmlns:mc="http://schemas.openxmlformats.org/markup-compatibility/2006">
              <mc:Choice xmlns:v="urn:schemas-microsoft-com:vml" Requires="v">
                <p:oleObj spid="_x0000_s751951" name="Equation" r:id="rId14" imgW="457002" imgH="177723" progId="Equation.3">
                  <p:embed/>
                </p:oleObj>
              </mc:Choice>
              <mc:Fallback>
                <p:oleObj name="Equation" r:id="rId14" imgW="457002" imgH="177723"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75144" y="2138675"/>
                        <a:ext cx="14001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6" name="Straight Connector 15"/>
          <p:cNvCxnSpPr/>
          <p:nvPr/>
        </p:nvCxnSpPr>
        <p:spPr>
          <a:xfrm>
            <a:off x="4833557" y="1927537"/>
            <a:ext cx="41751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33557" y="2791137"/>
            <a:ext cx="41751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49682" y="1279837"/>
            <a:ext cx="0" cy="216058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9" name="Content Placeholder 3"/>
          <p:cNvGraphicFramePr>
            <a:graphicFrameLocks noChangeAspect="1"/>
          </p:cNvGraphicFramePr>
          <p:nvPr/>
        </p:nvGraphicFramePr>
        <p:xfrm>
          <a:off x="3393694" y="3630782"/>
          <a:ext cx="1439863" cy="1362075"/>
        </p:xfrm>
        <a:graphic>
          <a:graphicData uri="http://schemas.openxmlformats.org/presentationml/2006/ole">
            <mc:AlternateContent xmlns:mc="http://schemas.openxmlformats.org/markup-compatibility/2006">
              <mc:Choice xmlns:v="urn:schemas-microsoft-com:vml" Requires="v">
                <p:oleObj spid="_x0000_s751952" name="Equation" r:id="rId16" imgW="469696" imgH="444307" progId="Equation.3">
                  <p:embed/>
                </p:oleObj>
              </mc:Choice>
              <mc:Fallback>
                <p:oleObj name="Equation" r:id="rId16" imgW="469696" imgH="444307"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93694" y="3630782"/>
                        <a:ext cx="143986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Content Placeholder 3"/>
          <p:cNvGraphicFramePr>
            <a:graphicFrameLocks noChangeAspect="1"/>
          </p:cNvGraphicFramePr>
          <p:nvPr/>
        </p:nvGraphicFramePr>
        <p:xfrm>
          <a:off x="3393694" y="5431007"/>
          <a:ext cx="2684463" cy="1323975"/>
        </p:xfrm>
        <a:graphic>
          <a:graphicData uri="http://schemas.openxmlformats.org/presentationml/2006/ole">
            <mc:AlternateContent xmlns:mc="http://schemas.openxmlformats.org/markup-compatibility/2006">
              <mc:Choice xmlns:v="urn:schemas-microsoft-com:vml" Requires="v">
                <p:oleObj spid="_x0000_s751953" name="Equation" r:id="rId18" imgW="876300" imgH="431800" progId="Equation.3">
                  <p:embed/>
                </p:oleObj>
              </mc:Choice>
              <mc:Fallback>
                <p:oleObj name="Equation" r:id="rId18" imgW="876300" imgH="4318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93694" y="5431007"/>
                        <a:ext cx="26844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5"/>
          <p:cNvSpPr txBox="1">
            <a:spLocks noChangeArrowheads="1"/>
          </p:cNvSpPr>
          <p:nvPr/>
        </p:nvSpPr>
        <p:spPr bwMode="auto">
          <a:xfrm>
            <a:off x="4762119" y="3846682"/>
            <a:ext cx="2447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a:t>moles of heavy water</a:t>
            </a:r>
          </a:p>
        </p:txBody>
      </p:sp>
      <p:sp>
        <p:nvSpPr>
          <p:cNvPr id="22" name="TextBox 6"/>
          <p:cNvSpPr txBox="1">
            <a:spLocks noChangeArrowheads="1"/>
          </p:cNvSpPr>
          <p:nvPr/>
        </p:nvSpPr>
        <p:spPr bwMode="auto">
          <a:xfrm>
            <a:off x="4762119" y="4557882"/>
            <a:ext cx="2447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a:t>moles of light water</a:t>
            </a:r>
          </a:p>
        </p:txBody>
      </p:sp>
      <p:sp>
        <p:nvSpPr>
          <p:cNvPr id="23" name="TextBox 8"/>
          <p:cNvSpPr txBox="1">
            <a:spLocks noChangeArrowheads="1"/>
          </p:cNvSpPr>
          <p:nvPr/>
        </p:nvSpPr>
        <p:spPr bwMode="auto">
          <a:xfrm>
            <a:off x="6273419" y="5659607"/>
            <a:ext cx="2952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a:t>Isotopic ratios are usually written using the delta notation. </a:t>
            </a:r>
          </a:p>
        </p:txBody>
      </p:sp>
    </p:spTree>
    <p:extLst>
      <p:ext uri="{BB962C8B-B14F-4D97-AF65-F5344CB8AC3E}">
        <p14:creationId xmlns:p14="http://schemas.microsoft.com/office/powerpoint/2010/main" val="2423406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520" y="5525426"/>
            <a:ext cx="4320480" cy="338554"/>
          </a:xfrm>
          <a:prstGeom prst="rect">
            <a:avLst/>
          </a:prstGeom>
          <a:noFill/>
        </p:spPr>
        <p:txBody>
          <a:bodyPr wrap="square" rtlCol="0">
            <a:spAutoFit/>
          </a:bodyPr>
          <a:lstStyle/>
          <a:p>
            <a:r>
              <a:rPr lang="en-GB" sz="1600" dirty="0" smtClean="0">
                <a:solidFill>
                  <a:srgbClr val="000000"/>
                </a:solidFill>
              </a:rPr>
              <a:t>Masson-Delmotte et al 2011, </a:t>
            </a:r>
            <a:r>
              <a:rPr lang="en-GB" sz="1600" dirty="0" err="1" smtClean="0">
                <a:solidFill>
                  <a:srgbClr val="000000"/>
                </a:solidFill>
              </a:rPr>
              <a:t>Clim</a:t>
            </a:r>
            <a:r>
              <a:rPr lang="en-GB" sz="1600" dirty="0" smtClean="0">
                <a:solidFill>
                  <a:srgbClr val="000000"/>
                </a:solidFill>
              </a:rPr>
              <a:t>. Past</a:t>
            </a:r>
            <a:endParaRPr lang="en-GB" sz="1600" dirty="0">
              <a:solidFill>
                <a:srgbClr val="000000"/>
              </a:solidFill>
            </a:endParaRPr>
          </a:p>
        </p:txBody>
      </p:sp>
      <p:pic>
        <p:nvPicPr>
          <p:cNvPr id="3" name="Picture 2"/>
          <p:cNvPicPr>
            <a:picLocks noChangeAspect="1"/>
          </p:cNvPicPr>
          <p:nvPr/>
        </p:nvPicPr>
        <p:blipFill>
          <a:blip r:embed="rId2"/>
          <a:stretch>
            <a:fillRect/>
          </a:stretch>
        </p:blipFill>
        <p:spPr>
          <a:xfrm>
            <a:off x="1115616" y="1484784"/>
            <a:ext cx="7510450" cy="3672408"/>
          </a:xfrm>
          <a:prstGeom prst="rect">
            <a:avLst/>
          </a:prstGeom>
        </p:spPr>
      </p:pic>
      <p:sp>
        <p:nvSpPr>
          <p:cNvPr id="6" name="Text Box 8"/>
          <p:cNvSpPr txBox="1">
            <a:spLocks noChangeArrowheads="1"/>
          </p:cNvSpPr>
          <p:nvPr/>
        </p:nvSpPr>
        <p:spPr bwMode="auto">
          <a:xfrm>
            <a:off x="35496" y="654087"/>
            <a:ext cx="83978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spAutoFit/>
          </a:bodyPr>
          <a:lstStyle/>
          <a:p>
            <a:r>
              <a:rPr lang="en-GB" altLang="zh-CN" sz="2000" b="1" dirty="0" smtClean="0">
                <a:ea typeface="宋体" panose="02010600030101010101" pitchFamily="2" charset="-122"/>
              </a:rPr>
              <a:t>LIG measurements from Antarctic ice cores:</a:t>
            </a:r>
            <a:endParaRPr lang="en-GB" altLang="zh-CN" sz="1600" b="1" dirty="0">
              <a:ea typeface="宋体" panose="02010600030101010101" pitchFamily="2" charset="-122"/>
            </a:endParaRPr>
          </a:p>
        </p:txBody>
      </p:sp>
    </p:spTree>
    <p:extLst>
      <p:ext uri="{BB962C8B-B14F-4D97-AF65-F5344CB8AC3E}">
        <p14:creationId xmlns:p14="http://schemas.microsoft.com/office/powerpoint/2010/main" val="205713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520" y="116632"/>
            <a:ext cx="6475914" cy="6552728"/>
          </a:xfrm>
          <a:prstGeom prst="rect">
            <a:avLst/>
          </a:prstGeom>
        </p:spPr>
      </p:pic>
      <p:sp>
        <p:nvSpPr>
          <p:cNvPr id="4" name="TextBox 3"/>
          <p:cNvSpPr txBox="1"/>
          <p:nvPr/>
        </p:nvSpPr>
        <p:spPr>
          <a:xfrm>
            <a:off x="6775846" y="5301208"/>
            <a:ext cx="1887413" cy="830997"/>
          </a:xfrm>
          <a:prstGeom prst="rect">
            <a:avLst/>
          </a:prstGeom>
          <a:noFill/>
        </p:spPr>
        <p:txBody>
          <a:bodyPr wrap="square" rtlCol="0">
            <a:spAutoFit/>
          </a:bodyPr>
          <a:lstStyle/>
          <a:p>
            <a:r>
              <a:rPr lang="en-GB" sz="1600" dirty="0" smtClean="0">
                <a:solidFill>
                  <a:srgbClr val="000000"/>
                </a:solidFill>
              </a:rPr>
              <a:t>Masson-Delmotte et al 2011, </a:t>
            </a:r>
            <a:r>
              <a:rPr lang="en-GB" sz="1600" dirty="0" err="1" smtClean="0">
                <a:solidFill>
                  <a:srgbClr val="000000"/>
                </a:solidFill>
              </a:rPr>
              <a:t>Clim</a:t>
            </a:r>
            <a:r>
              <a:rPr lang="en-GB" sz="1600" dirty="0" smtClean="0">
                <a:solidFill>
                  <a:srgbClr val="000000"/>
                </a:solidFill>
              </a:rPr>
              <a:t>. Past</a:t>
            </a:r>
            <a:endParaRPr lang="en-GB" sz="1600" dirty="0">
              <a:solidFill>
                <a:srgbClr val="000000"/>
              </a:solidFill>
            </a:endParaRPr>
          </a:p>
        </p:txBody>
      </p:sp>
      <p:sp>
        <p:nvSpPr>
          <p:cNvPr id="5" name="Text Box 8"/>
          <p:cNvSpPr txBox="1">
            <a:spLocks noChangeArrowheads="1"/>
          </p:cNvSpPr>
          <p:nvPr/>
        </p:nvSpPr>
        <p:spPr bwMode="auto">
          <a:xfrm>
            <a:off x="6660230" y="148281"/>
            <a:ext cx="2118643"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nchorCtr="1">
            <a:spAutoFit/>
          </a:bodyPr>
          <a:lstStyle/>
          <a:p>
            <a:r>
              <a:rPr lang="en-GB" altLang="zh-CN" sz="1800" dirty="0" smtClean="0">
                <a:ea typeface="宋体" panose="02010600030101010101" pitchFamily="2" charset="-122"/>
              </a:rPr>
              <a:t>Data on the LIG in Antarctic ice cores. </a:t>
            </a:r>
          </a:p>
          <a:p>
            <a:endParaRPr lang="en-GB" altLang="zh-CN" dirty="0">
              <a:ea typeface="宋体" panose="02010600030101010101" pitchFamily="2" charset="-122"/>
            </a:endParaRPr>
          </a:p>
          <a:p>
            <a:r>
              <a:rPr lang="en-GB" altLang="zh-CN" sz="1800" dirty="0" smtClean="0">
                <a:ea typeface="宋体" panose="02010600030101010101" pitchFamily="2" charset="-122"/>
              </a:rPr>
              <a:t>It is telling us something </a:t>
            </a:r>
            <a:r>
              <a:rPr lang="en-GB" altLang="zh-CN" sz="1800" dirty="0" err="1" smtClean="0">
                <a:ea typeface="宋体" panose="02010600030101010101" pitchFamily="2" charset="-122"/>
              </a:rPr>
              <a:t>sbout</a:t>
            </a:r>
            <a:r>
              <a:rPr lang="en-GB" altLang="zh-CN" sz="1800" dirty="0" smtClean="0">
                <a:ea typeface="宋体" panose="02010600030101010101" pitchFamily="2" charset="-122"/>
              </a:rPr>
              <a:t> past Antarctic ice sheet changes… </a:t>
            </a:r>
          </a:p>
          <a:p>
            <a:endParaRPr lang="en-GB" altLang="zh-CN" dirty="0">
              <a:ea typeface="宋体" panose="02010600030101010101" pitchFamily="2" charset="-122"/>
            </a:endParaRPr>
          </a:p>
          <a:p>
            <a:r>
              <a:rPr lang="en-GB" altLang="zh-CN" sz="1800" dirty="0" smtClean="0">
                <a:ea typeface="宋体" panose="02010600030101010101" pitchFamily="2" charset="-122"/>
              </a:rPr>
              <a:t>but, what?</a:t>
            </a:r>
            <a:endParaRPr lang="en-GB" altLang="zh-CN" sz="1800" dirty="0">
              <a:ea typeface="宋体" panose="02010600030101010101" pitchFamily="2" charset="-122"/>
            </a:endParaRPr>
          </a:p>
        </p:txBody>
      </p:sp>
    </p:spTree>
    <p:extLst>
      <p:ext uri="{BB962C8B-B14F-4D97-AF65-F5344CB8AC3E}">
        <p14:creationId xmlns:p14="http://schemas.microsoft.com/office/powerpoint/2010/main" val="164890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68413"/>
            <a:ext cx="89868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323528" y="4797425"/>
            <a:ext cx="831247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1800" dirty="0" smtClean="0">
                <a:latin typeface="+mj-lt"/>
              </a:rPr>
              <a:t>A fairly brutal approach: Orographic</a:t>
            </a:r>
            <a:r>
              <a:rPr lang="en-GB" altLang="en-US" sz="1800" dirty="0">
                <a:latin typeface="+mj-lt"/>
              </a:rPr>
              <a:t>/ ice sheet configurations: (a) a modern WAIS configuration, (b) the WAIS flattened, (c) </a:t>
            </a:r>
            <a:r>
              <a:rPr lang="en-GB" altLang="en-US" sz="1800" dirty="0" smtClean="0">
                <a:latin typeface="+mj-lt"/>
              </a:rPr>
              <a:t>the WAIS </a:t>
            </a:r>
            <a:r>
              <a:rPr lang="en-GB" altLang="en-US" sz="1800" dirty="0">
                <a:latin typeface="+mj-lt"/>
              </a:rPr>
              <a:t>removed and replaced with a new region of ocean</a:t>
            </a:r>
            <a:r>
              <a:rPr lang="en-GB" altLang="en-US" sz="1800" dirty="0" smtClean="0">
                <a:latin typeface="+mj-lt"/>
              </a:rPr>
              <a:t>. Holloway </a:t>
            </a:r>
            <a:r>
              <a:rPr lang="en-GB" altLang="en-US" sz="1800" i="1" dirty="0" smtClean="0">
                <a:latin typeface="+mj-lt"/>
              </a:rPr>
              <a:t>et al.</a:t>
            </a:r>
            <a:r>
              <a:rPr lang="en-GB" altLang="en-US" sz="1800" dirty="0" smtClean="0">
                <a:latin typeface="+mj-lt"/>
              </a:rPr>
              <a:t> 2016.</a:t>
            </a:r>
          </a:p>
          <a:p>
            <a:pPr>
              <a:spcBef>
                <a:spcPct val="0"/>
              </a:spcBef>
              <a:buFontTx/>
              <a:buNone/>
            </a:pPr>
            <a:endParaRPr lang="en-GB" altLang="en-US" sz="1800" dirty="0">
              <a:latin typeface="+mj-lt"/>
            </a:endParaRPr>
          </a:p>
          <a:p>
            <a:pPr>
              <a:spcBef>
                <a:spcPct val="0"/>
              </a:spcBef>
              <a:buFontTx/>
              <a:buNone/>
            </a:pPr>
            <a:r>
              <a:rPr lang="en-GB" altLang="en-US" sz="1800" dirty="0" smtClean="0">
                <a:latin typeface="+mj-lt"/>
              </a:rPr>
              <a:t>(We can run a few tens of simulations on supercomputers; but not 1000s.) </a:t>
            </a:r>
            <a:endParaRPr lang="en-GB" altLang="en-US" sz="1800" dirty="0">
              <a:latin typeface="+mj-lt"/>
            </a:endParaRPr>
          </a:p>
        </p:txBody>
      </p:sp>
      <p:sp>
        <p:nvSpPr>
          <p:cNvPr id="4" name="Rectangle 2"/>
          <p:cNvSpPr txBox="1">
            <a:spLocks noChangeArrowheads="1"/>
          </p:cNvSpPr>
          <p:nvPr/>
        </p:nvSpPr>
        <p:spPr>
          <a:xfrm>
            <a:off x="152400" y="357188"/>
            <a:ext cx="8839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GB" altLang="en-US" sz="3200" kern="0" dirty="0">
                <a:solidFill>
                  <a:schemeClr val="tx1"/>
                </a:solidFill>
              </a:rPr>
              <a:t>O</a:t>
            </a:r>
            <a:r>
              <a:rPr lang="en-GB" altLang="en-US" sz="3200" kern="0" dirty="0" smtClean="0">
                <a:solidFill>
                  <a:schemeClr val="tx1"/>
                </a:solidFill>
              </a:rPr>
              <a:t>ur isotope (climate model) simulations:</a:t>
            </a:r>
          </a:p>
        </p:txBody>
      </p:sp>
    </p:spTree>
    <p:extLst>
      <p:ext uri="{BB962C8B-B14F-4D97-AF65-F5344CB8AC3E}">
        <p14:creationId xmlns:p14="http://schemas.microsoft.com/office/powerpoint/2010/main" val="703163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04813"/>
            <a:ext cx="5805488"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p:cNvSpPr txBox="1">
            <a:spLocks noChangeArrowheads="1"/>
          </p:cNvSpPr>
          <p:nvPr/>
        </p:nvSpPr>
        <p:spPr bwMode="auto">
          <a:xfrm>
            <a:off x="6516216" y="2564904"/>
            <a:ext cx="22336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l-GR" altLang="en-US" sz="1800" dirty="0" smtClean="0">
                <a:latin typeface="+mn-lt"/>
              </a:rPr>
              <a:t>δ18</a:t>
            </a:r>
            <a:r>
              <a:rPr lang="en-GB" altLang="en-US" sz="1800" dirty="0">
                <a:latin typeface="+mn-lt"/>
              </a:rPr>
              <a:t>O anomalies for 128 </a:t>
            </a:r>
            <a:r>
              <a:rPr lang="en-GB" altLang="en-US" sz="1800" dirty="0" err="1" smtClean="0">
                <a:latin typeface="+mn-lt"/>
              </a:rPr>
              <a:t>ky.</a:t>
            </a:r>
            <a:r>
              <a:rPr lang="en-GB" altLang="en-US" sz="1800" dirty="0" smtClean="0">
                <a:latin typeface="+mn-lt"/>
              </a:rPr>
              <a:t> </a:t>
            </a:r>
            <a:r>
              <a:rPr lang="en-GB" altLang="en-US" sz="1800" dirty="0"/>
              <a:t>Holloway </a:t>
            </a:r>
            <a:r>
              <a:rPr lang="en-GB" altLang="en-US" sz="1800" i="1" dirty="0"/>
              <a:t>et al.</a:t>
            </a:r>
            <a:r>
              <a:rPr lang="en-GB" altLang="en-US" sz="1800" dirty="0"/>
              <a:t> 2016.</a:t>
            </a:r>
          </a:p>
          <a:p>
            <a:pPr>
              <a:spcBef>
                <a:spcPct val="0"/>
              </a:spcBef>
              <a:buFontTx/>
              <a:buNone/>
            </a:pPr>
            <a:endParaRPr lang="en-GB" altLang="en-US" sz="1800" dirty="0">
              <a:latin typeface="+mn-lt"/>
            </a:endParaRPr>
          </a:p>
        </p:txBody>
      </p:sp>
    </p:spTree>
    <p:extLst>
      <p:ext uri="{BB962C8B-B14F-4D97-AF65-F5344CB8AC3E}">
        <p14:creationId xmlns:p14="http://schemas.microsoft.com/office/powerpoint/2010/main" val="2840942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79438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588963" y="5637827"/>
            <a:ext cx="81359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1800" b="1" dirty="0">
                <a:latin typeface="+mn-lt"/>
              </a:rPr>
              <a:t>Figure: </a:t>
            </a:r>
            <a:r>
              <a:rPr lang="en-GB" altLang="en-US" sz="1800" dirty="0">
                <a:latin typeface="+mn-lt"/>
              </a:rPr>
              <a:t>(a) </a:t>
            </a:r>
            <a:r>
              <a:rPr lang="el-GR" altLang="en-US" sz="1800" dirty="0">
                <a:latin typeface="+mn-lt"/>
              </a:rPr>
              <a:t>δ18</a:t>
            </a:r>
            <a:r>
              <a:rPr lang="en-GB" altLang="en-US" sz="1800" dirty="0">
                <a:latin typeface="+mn-lt"/>
              </a:rPr>
              <a:t>O anomalies for 128 000 </a:t>
            </a:r>
            <a:r>
              <a:rPr lang="en-GB" altLang="en-US" sz="1800" dirty="0" err="1">
                <a:latin typeface="+mn-lt"/>
              </a:rPr>
              <a:t>yBP</a:t>
            </a:r>
            <a:r>
              <a:rPr lang="en-GB" altLang="en-US" sz="1800" dirty="0">
                <a:latin typeface="+mn-lt"/>
              </a:rPr>
              <a:t>. (b) September sea ice concentration fraction. Black contour signifies the simulated 15 % September sea ice concentration threshold. Blue contour signifies 1978-2013 satellite observations</a:t>
            </a:r>
            <a:r>
              <a:rPr lang="en-GB" altLang="en-US" sz="1800" dirty="0" smtClean="0">
                <a:latin typeface="+mn-lt"/>
              </a:rPr>
              <a:t>. Holloway </a:t>
            </a:r>
            <a:r>
              <a:rPr lang="en-GB" altLang="en-US" sz="1800" i="1" dirty="0" smtClean="0">
                <a:latin typeface="+mn-lt"/>
              </a:rPr>
              <a:t>et al </a:t>
            </a:r>
            <a:r>
              <a:rPr lang="en-GB" altLang="en-US" sz="1800" dirty="0" smtClean="0">
                <a:latin typeface="+mn-lt"/>
              </a:rPr>
              <a:t>2016.</a:t>
            </a:r>
            <a:endParaRPr lang="en-GB" altLang="en-US" sz="1800" dirty="0">
              <a:latin typeface="+mn-lt"/>
            </a:endParaRPr>
          </a:p>
        </p:txBody>
      </p:sp>
      <p:sp>
        <p:nvSpPr>
          <p:cNvPr id="4" name="Rectangle 2"/>
          <p:cNvSpPr txBox="1">
            <a:spLocks noChangeArrowheads="1"/>
          </p:cNvSpPr>
          <p:nvPr/>
        </p:nvSpPr>
        <p:spPr>
          <a:xfrm>
            <a:off x="152400" y="357188"/>
            <a:ext cx="8839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GB" altLang="en-US" sz="3200" kern="0" dirty="0" smtClean="0">
                <a:solidFill>
                  <a:schemeClr val="tx1"/>
                </a:solidFill>
              </a:rPr>
              <a:t>Reducing sea ice around Antarctica; results:</a:t>
            </a:r>
          </a:p>
        </p:txBody>
      </p:sp>
    </p:spTree>
    <p:extLst>
      <p:ext uri="{BB962C8B-B14F-4D97-AF65-F5344CB8AC3E}">
        <p14:creationId xmlns:p14="http://schemas.microsoft.com/office/powerpoint/2010/main" val="2055531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47813"/>
            <a:ext cx="8053388"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2"/>
          <p:cNvSpPr txBox="1">
            <a:spLocks noChangeArrowheads="1"/>
          </p:cNvSpPr>
          <p:nvPr/>
        </p:nvSpPr>
        <p:spPr bwMode="auto">
          <a:xfrm>
            <a:off x="684213" y="6069013"/>
            <a:ext cx="81359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GB" altLang="en-US" sz="1800" b="1" dirty="0">
                <a:latin typeface="+mn-lt"/>
              </a:rPr>
              <a:t>Figure: </a:t>
            </a:r>
            <a:r>
              <a:rPr lang="en-GB" altLang="en-US" sz="1800" dirty="0">
                <a:latin typeface="+mn-lt"/>
              </a:rPr>
              <a:t> </a:t>
            </a:r>
            <a:r>
              <a:rPr lang="el-GR" altLang="en-US" sz="1800" dirty="0">
                <a:latin typeface="+mn-lt"/>
              </a:rPr>
              <a:t>δ18</a:t>
            </a:r>
            <a:r>
              <a:rPr lang="en-GB" altLang="en-US" sz="1800" dirty="0">
                <a:latin typeface="+mn-lt"/>
              </a:rPr>
              <a:t>O anomalies for 128 000 </a:t>
            </a:r>
            <a:r>
              <a:rPr lang="en-GB" altLang="en-US" sz="1800" dirty="0" err="1">
                <a:latin typeface="+mn-lt"/>
              </a:rPr>
              <a:t>yBP</a:t>
            </a:r>
            <a:r>
              <a:rPr lang="en-GB" altLang="en-US" sz="1800" dirty="0">
                <a:latin typeface="+mn-lt"/>
              </a:rPr>
              <a:t>. (a) With and (b) without WAIS</a:t>
            </a:r>
            <a:r>
              <a:rPr lang="en-GB" altLang="en-US" sz="1800" dirty="0" smtClean="0">
                <a:latin typeface="+mn-lt"/>
              </a:rPr>
              <a:t>. </a:t>
            </a:r>
            <a:r>
              <a:rPr lang="en-GB" altLang="en-US" sz="1800" dirty="0">
                <a:latin typeface="+mn-lt"/>
              </a:rPr>
              <a:t>Holloway </a:t>
            </a:r>
            <a:r>
              <a:rPr lang="en-GB" altLang="en-US" sz="1800" i="1" dirty="0">
                <a:latin typeface="+mn-lt"/>
              </a:rPr>
              <a:t>et al </a:t>
            </a:r>
            <a:r>
              <a:rPr lang="en-GB" altLang="en-US" sz="1800" dirty="0">
                <a:latin typeface="+mn-lt"/>
              </a:rPr>
              <a:t>2016.</a:t>
            </a:r>
          </a:p>
          <a:p>
            <a:pPr>
              <a:spcBef>
                <a:spcPct val="0"/>
              </a:spcBef>
              <a:buFontTx/>
              <a:buNone/>
            </a:pPr>
            <a:endParaRPr lang="en-GB" altLang="en-US" sz="1800" dirty="0">
              <a:solidFill>
                <a:schemeClr val="tx2"/>
              </a:solidFill>
            </a:endParaRPr>
          </a:p>
        </p:txBody>
      </p:sp>
      <p:sp>
        <p:nvSpPr>
          <p:cNvPr id="8" name="Rectangle 2"/>
          <p:cNvSpPr txBox="1">
            <a:spLocks noChangeArrowheads="1"/>
          </p:cNvSpPr>
          <p:nvPr/>
        </p:nvSpPr>
        <p:spPr>
          <a:xfrm>
            <a:off x="152400" y="357188"/>
            <a:ext cx="8839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GB" altLang="en-US" sz="2800" kern="0" dirty="0" smtClean="0">
                <a:solidFill>
                  <a:schemeClr val="tx1"/>
                </a:solidFill>
              </a:rPr>
              <a:t>Reducing sea ice AND the West Antarctic Ice Sheet; results:</a:t>
            </a:r>
          </a:p>
        </p:txBody>
      </p:sp>
    </p:spTree>
    <p:extLst>
      <p:ext uri="{BB962C8B-B14F-4D97-AF65-F5344CB8AC3E}">
        <p14:creationId xmlns:p14="http://schemas.microsoft.com/office/powerpoint/2010/main" val="3052632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8318500"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p:cNvSpPr txBox="1">
            <a:spLocks noChangeArrowheads="1"/>
          </p:cNvSpPr>
          <p:nvPr/>
        </p:nvSpPr>
        <p:spPr bwMode="auto">
          <a:xfrm>
            <a:off x="827088" y="5876925"/>
            <a:ext cx="856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1800" b="1" dirty="0">
                <a:latin typeface="+mj-lt"/>
              </a:rPr>
              <a:t>Figure: </a:t>
            </a:r>
            <a:r>
              <a:rPr lang="en-GB" altLang="en-US" sz="1800" dirty="0">
                <a:latin typeface="+mj-lt"/>
              </a:rPr>
              <a:t>Model-data δ18O match at ice core sites. (a) With and (b) without WAIS.</a:t>
            </a:r>
          </a:p>
          <a:p>
            <a:pPr>
              <a:spcBef>
                <a:spcPct val="0"/>
              </a:spcBef>
              <a:buFontTx/>
              <a:buNone/>
            </a:pPr>
            <a:r>
              <a:rPr lang="en-GB" altLang="en-US" sz="1800" dirty="0">
                <a:solidFill>
                  <a:schemeClr val="tx2"/>
                </a:solidFill>
              </a:rPr>
              <a:t> </a:t>
            </a:r>
          </a:p>
        </p:txBody>
      </p:sp>
      <p:sp>
        <p:nvSpPr>
          <p:cNvPr id="4" name="Rectangle 2"/>
          <p:cNvSpPr txBox="1">
            <a:spLocks noChangeArrowheads="1"/>
          </p:cNvSpPr>
          <p:nvPr/>
        </p:nvSpPr>
        <p:spPr>
          <a:xfrm>
            <a:off x="152400" y="357188"/>
            <a:ext cx="8839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GB" altLang="en-US" sz="2400" kern="0" dirty="0" smtClean="0">
                <a:solidFill>
                  <a:schemeClr val="tx1"/>
                </a:solidFill>
              </a:rPr>
              <a:t>Reducing sea ice AND the West Antarctic Ice Sheet; more results:</a:t>
            </a:r>
          </a:p>
        </p:txBody>
      </p:sp>
    </p:spTree>
    <p:extLst>
      <p:ext uri="{BB962C8B-B14F-4D97-AF65-F5344CB8AC3E}">
        <p14:creationId xmlns:p14="http://schemas.microsoft.com/office/powerpoint/2010/main" val="3859288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4213" y="260648"/>
            <a:ext cx="7772400" cy="1143000"/>
          </a:xfrm>
        </p:spPr>
        <p:txBody>
          <a:bodyPr/>
          <a:lstStyle/>
          <a:p>
            <a:r>
              <a:rPr lang="en-US" altLang="en-US" sz="3600" dirty="0" smtClean="0"/>
              <a:t>Outline:</a:t>
            </a:r>
          </a:p>
        </p:txBody>
      </p:sp>
      <p:sp>
        <p:nvSpPr>
          <p:cNvPr id="20483" name="Content Placeholder 2"/>
          <p:cNvSpPr>
            <a:spLocks noGrp="1"/>
          </p:cNvSpPr>
          <p:nvPr>
            <p:ph idx="1"/>
          </p:nvPr>
        </p:nvSpPr>
        <p:spPr>
          <a:xfrm>
            <a:off x="684213" y="1556792"/>
            <a:ext cx="8143875" cy="5140102"/>
          </a:xfrm>
        </p:spPr>
        <p:txBody>
          <a:bodyPr/>
          <a:lstStyle/>
          <a:p>
            <a:pPr marL="457200" indent="-457200">
              <a:spcAft>
                <a:spcPts val="1200"/>
              </a:spcAft>
              <a:buFont typeface="+mj-lt"/>
              <a:buAutoNum type="arabicPeriod"/>
              <a:defRPr/>
            </a:pPr>
            <a:endParaRPr lang="en-GB" altLang="en-US" sz="2000" dirty="0" smtClean="0"/>
          </a:p>
          <a:p>
            <a:pPr marL="457200" indent="-457200">
              <a:spcAft>
                <a:spcPts val="1200"/>
              </a:spcAft>
              <a:buFont typeface="+mj-lt"/>
              <a:buAutoNum type="arabicPeriod"/>
              <a:defRPr/>
            </a:pPr>
            <a:r>
              <a:rPr lang="en-GB" altLang="en-US" sz="2000" dirty="0" smtClean="0"/>
              <a:t>Using the past to constrain future global sea level (GSL) change.</a:t>
            </a:r>
            <a:endParaRPr lang="en-GB" altLang="en-US" sz="2000" dirty="0"/>
          </a:p>
          <a:p>
            <a:pPr marL="457200" indent="-457200">
              <a:spcAft>
                <a:spcPts val="1200"/>
              </a:spcAft>
              <a:buFont typeface="+mj-lt"/>
              <a:buAutoNum type="arabicPeriod"/>
              <a:defRPr/>
            </a:pPr>
            <a:r>
              <a:rPr lang="en-GB" altLang="en-US" sz="2000" dirty="0" smtClean="0"/>
              <a:t>Polar ice cores: well dated evidence of GSL changes?</a:t>
            </a:r>
          </a:p>
          <a:p>
            <a:pPr marL="457200" indent="-457200">
              <a:spcAft>
                <a:spcPts val="1200"/>
              </a:spcAft>
              <a:buFont typeface="+mj-lt"/>
              <a:buAutoNum type="arabicPeriod"/>
              <a:defRPr/>
            </a:pPr>
            <a:r>
              <a:rPr lang="en-GB" altLang="en-US" sz="2000" b="1" dirty="0" smtClean="0"/>
              <a:t>Applying emulator-based techniques.</a:t>
            </a:r>
            <a:endParaRPr lang="en-GB" altLang="en-US" sz="1600" b="1" dirty="0" smtClean="0"/>
          </a:p>
          <a:p>
            <a:pPr marL="457200" indent="-457200">
              <a:spcAft>
                <a:spcPts val="1200"/>
              </a:spcAft>
              <a:buFont typeface="+mj-lt"/>
              <a:buAutoNum type="arabicPeriod"/>
              <a:defRPr/>
            </a:pPr>
            <a:r>
              <a:rPr lang="en-GB" altLang="en-US" sz="2000" dirty="0" smtClean="0"/>
              <a:t>Future work.</a:t>
            </a:r>
          </a:p>
          <a:p>
            <a:pPr marL="457200" indent="-457200">
              <a:buFont typeface="+mj-lt"/>
              <a:buAutoNum type="arabicPeriod"/>
              <a:defRPr/>
            </a:pPr>
            <a:endParaRPr lang="en-GB" altLang="en-US" sz="2000" dirty="0"/>
          </a:p>
          <a:p>
            <a:pPr>
              <a:defRPr/>
            </a:pPr>
            <a:endParaRPr lang="en-GB" altLang="en-US" sz="2000" dirty="0"/>
          </a:p>
          <a:p>
            <a:pPr>
              <a:defRPr/>
            </a:pPr>
            <a:endParaRPr lang="en-GB" altLang="en-US" sz="2000" dirty="0" smtClean="0"/>
          </a:p>
          <a:p>
            <a:pPr>
              <a:defRPr/>
            </a:pPr>
            <a:endParaRPr lang="en-GB" altLang="en-US" sz="2000" dirty="0" smtClean="0"/>
          </a:p>
          <a:p>
            <a:pPr>
              <a:defRPr/>
            </a:pPr>
            <a:endParaRPr lang="en-GB" altLang="en-US" sz="2200" dirty="0" smtClean="0">
              <a:solidFill>
                <a:schemeClr val="bg1">
                  <a:lumMod val="65000"/>
                </a:schemeClr>
              </a:solidFill>
            </a:endParaRPr>
          </a:p>
        </p:txBody>
      </p:sp>
    </p:spTree>
    <p:extLst>
      <p:ext uri="{BB962C8B-B14F-4D97-AF65-F5344CB8AC3E}">
        <p14:creationId xmlns:p14="http://schemas.microsoft.com/office/powerpoint/2010/main" val="1200078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Projected total anthropogenic sea level rise for the 21st century.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241"/>
            <a:ext cx="9106560" cy="9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2001" y="979561"/>
            <a:ext cx="50428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05200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Matthias Mengel et al. PNAS 2016;113:2597-2602</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©2016 by National Academy of Sciences</a:t>
            </a:r>
          </a:p>
        </p:txBody>
      </p:sp>
    </p:spTree>
    <p:extLst>
      <p:ext uri="{BB962C8B-B14F-4D97-AF65-F5344CB8AC3E}">
        <p14:creationId xmlns:p14="http://schemas.microsoft.com/office/powerpoint/2010/main" val="19886957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7476" y="2132856"/>
            <a:ext cx="8352928" cy="4157111"/>
            <a:chOff x="0" y="0"/>
            <a:chExt cx="11625476" cy="447544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5204" y="2232000"/>
              <a:ext cx="1640272" cy="2232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948" y="2231233"/>
              <a:ext cx="1640272" cy="2232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2145" y="2233697"/>
              <a:ext cx="1640272" cy="2232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294" y="2232000"/>
              <a:ext cx="1640272" cy="2232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640272" cy="22320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1629" y="2226394"/>
              <a:ext cx="1640272" cy="22320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4363" y="2218362"/>
              <a:ext cx="1640272" cy="22320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5203" y="11446"/>
              <a:ext cx="1640272" cy="223200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19470" y="9427"/>
              <a:ext cx="1640272" cy="223200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57799" y="9259"/>
              <a:ext cx="1640272" cy="223200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08041" y="7257"/>
              <a:ext cx="1640272" cy="2232000"/>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3740" y="9641"/>
              <a:ext cx="1640272" cy="2232000"/>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57752" y="1370"/>
              <a:ext cx="1640272" cy="2232000"/>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513" y="2243446"/>
              <a:ext cx="1640272" cy="2232000"/>
            </a:xfrm>
            <a:prstGeom prst="rect">
              <a:avLst/>
            </a:prstGeom>
          </p:spPr>
        </p:pic>
      </p:grpSp>
      <p:sp>
        <p:nvSpPr>
          <p:cNvPr id="19" name="TextBox 18"/>
          <p:cNvSpPr txBox="1"/>
          <p:nvPr/>
        </p:nvSpPr>
        <p:spPr>
          <a:xfrm>
            <a:off x="448973" y="623197"/>
            <a:ext cx="8079699" cy="1384995"/>
          </a:xfrm>
          <a:prstGeom prst="rect">
            <a:avLst/>
          </a:prstGeom>
          <a:noFill/>
        </p:spPr>
        <p:txBody>
          <a:bodyPr wrap="square" rtlCol="0">
            <a:spAutoFit/>
          </a:bodyPr>
          <a:lstStyle/>
          <a:p>
            <a:pPr marL="214313" indent="-214313">
              <a:buFont typeface="Arial" panose="020B0604020202020204" pitchFamily="34" charset="0"/>
              <a:buChar char="•"/>
            </a:pPr>
            <a:r>
              <a:rPr lang="en-GB" sz="1400" dirty="0"/>
              <a:t>A wide range of LIG GIS morphologies have been proposed by different ISMs. </a:t>
            </a:r>
          </a:p>
          <a:p>
            <a:pPr marL="214313" indent="-214313">
              <a:buFont typeface="Arial" panose="020B0604020202020204" pitchFamily="34" charset="0"/>
              <a:buChar char="•"/>
            </a:pPr>
            <a:r>
              <a:rPr lang="en-GB" sz="1400" dirty="0"/>
              <a:t>Central Greenland remained ice covered in all these studies, and melting mainly happened either in the southwest (e.g. </a:t>
            </a:r>
            <a:r>
              <a:rPr lang="en-GB" sz="1400" dirty="0" err="1"/>
              <a:t>Langebroek</a:t>
            </a:r>
            <a:r>
              <a:rPr lang="en-GB" sz="1400" dirty="0"/>
              <a:t> and </a:t>
            </a:r>
            <a:r>
              <a:rPr lang="en-GB" sz="1400" dirty="0" err="1"/>
              <a:t>Nisancioglu</a:t>
            </a:r>
            <a:r>
              <a:rPr lang="en-GB" sz="1400" dirty="0"/>
              <a:t>, 2016), or the north (</a:t>
            </a:r>
            <a:r>
              <a:rPr lang="en-GB" sz="1400" dirty="0" err="1"/>
              <a:t>e.g</a:t>
            </a:r>
            <a:r>
              <a:rPr lang="en-GB" sz="1400" dirty="0"/>
              <a:t> Stone et al., 2013), or both (e.g. Born and </a:t>
            </a:r>
            <a:r>
              <a:rPr lang="en-GB" sz="1400" dirty="0" err="1"/>
              <a:t>Nisancioglu</a:t>
            </a:r>
            <a:r>
              <a:rPr lang="en-GB" sz="1400" dirty="0"/>
              <a:t>, 2012).</a:t>
            </a:r>
          </a:p>
          <a:p>
            <a:pPr marL="214313" indent="-214313">
              <a:buFont typeface="Arial" panose="020B0604020202020204" pitchFamily="34" charset="0"/>
              <a:buChar char="•"/>
            </a:pPr>
            <a:r>
              <a:rPr lang="en-GB" sz="1400" dirty="0"/>
              <a:t>To attempt to take into account this uncertainty on the GIS morphology, we have gathered fourteen different LIG GIS </a:t>
            </a:r>
            <a:r>
              <a:rPr lang="en-GB" sz="1400" dirty="0" smtClean="0"/>
              <a:t>morphologies:</a:t>
            </a:r>
            <a:endParaRPr lang="en-GB" sz="1400" dirty="0"/>
          </a:p>
        </p:txBody>
      </p:sp>
    </p:spTree>
    <p:extLst>
      <p:ext uri="{BB962C8B-B14F-4D97-AF65-F5344CB8AC3E}">
        <p14:creationId xmlns:p14="http://schemas.microsoft.com/office/powerpoint/2010/main" val="3641914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3351" y="1344188"/>
            <a:ext cx="7786659" cy="662169"/>
          </a:xfrm>
          <a:prstGeom prst="rect">
            <a:avLst/>
          </a:prstGeom>
        </p:spPr>
        <p:txBody>
          <a:bodyPr vert="horz" wrap="square" lIns="0" tIns="0" rIns="0" bIns="0" rtlCol="0">
            <a:spAutoFit/>
          </a:bodyPr>
          <a:lstStyle/>
          <a:p>
            <a:pPr marL="33976" marR="10067" indent="-10067" algn="just">
              <a:lnSpc>
                <a:spcPct val="102600"/>
              </a:lnSpc>
            </a:pPr>
            <a:r>
              <a:rPr sz="2180" spc="-40" dirty="0" smtClean="0">
                <a:latin typeface="Tahoma"/>
                <a:cs typeface="Tahoma"/>
              </a:rPr>
              <a:t>Each</a:t>
            </a:r>
            <a:r>
              <a:rPr sz="2180" spc="89" dirty="0" smtClean="0">
                <a:latin typeface="Tahoma"/>
                <a:cs typeface="Tahoma"/>
              </a:rPr>
              <a:t> </a:t>
            </a:r>
            <a:r>
              <a:rPr sz="2180" spc="-50" dirty="0">
                <a:latin typeface="Tahoma"/>
                <a:cs typeface="Tahoma"/>
              </a:rPr>
              <a:t>reconstruction</a:t>
            </a:r>
            <a:r>
              <a:rPr sz="2180" spc="79" dirty="0">
                <a:latin typeface="Tahoma"/>
                <a:cs typeface="Tahoma"/>
              </a:rPr>
              <a:t> </a:t>
            </a:r>
            <a:r>
              <a:rPr sz="2180" spc="-99" dirty="0">
                <a:latin typeface="Tahoma"/>
                <a:cs typeface="Tahoma"/>
              </a:rPr>
              <a:t>come</a:t>
            </a:r>
            <a:r>
              <a:rPr sz="2180" spc="-139" dirty="0">
                <a:latin typeface="Tahoma"/>
                <a:cs typeface="Tahoma"/>
              </a:rPr>
              <a:t>s</a:t>
            </a:r>
            <a:r>
              <a:rPr sz="2180" spc="89" dirty="0">
                <a:latin typeface="Tahoma"/>
                <a:cs typeface="Tahoma"/>
              </a:rPr>
              <a:t> </a:t>
            </a:r>
            <a:r>
              <a:rPr sz="2180" spc="-40" dirty="0">
                <a:latin typeface="Tahoma"/>
                <a:cs typeface="Tahoma"/>
              </a:rPr>
              <a:t>with</a:t>
            </a:r>
            <a:r>
              <a:rPr sz="2180" spc="89" dirty="0">
                <a:latin typeface="Tahoma"/>
                <a:cs typeface="Tahoma"/>
              </a:rPr>
              <a:t> </a:t>
            </a:r>
            <a:r>
              <a:rPr sz="2180" spc="-149" dirty="0">
                <a:latin typeface="Tahoma"/>
                <a:cs typeface="Tahoma"/>
              </a:rPr>
              <a:t>o</a:t>
            </a:r>
            <a:r>
              <a:rPr sz="2180" spc="-79" dirty="0">
                <a:latin typeface="Tahoma"/>
                <a:cs typeface="Tahoma"/>
              </a:rPr>
              <a:t>rog</a:t>
            </a:r>
            <a:r>
              <a:rPr sz="2180" spc="-69" dirty="0">
                <a:latin typeface="Tahoma"/>
                <a:cs typeface="Tahoma"/>
              </a:rPr>
              <a:t>r</a:t>
            </a:r>
            <a:r>
              <a:rPr sz="2180" spc="-89" dirty="0">
                <a:latin typeface="Tahoma"/>
                <a:cs typeface="Tahoma"/>
              </a:rPr>
              <a:t>aphy</a:t>
            </a:r>
            <a:r>
              <a:rPr sz="2180" spc="89" dirty="0">
                <a:latin typeface="Tahoma"/>
                <a:cs typeface="Tahoma"/>
              </a:rPr>
              <a:t> </a:t>
            </a:r>
            <a:r>
              <a:rPr sz="2180" spc="-69" dirty="0">
                <a:latin typeface="Tahoma"/>
                <a:cs typeface="Tahoma"/>
              </a:rPr>
              <a:t>(surface</a:t>
            </a:r>
            <a:r>
              <a:rPr sz="2180" spc="79" dirty="0">
                <a:latin typeface="Tahoma"/>
                <a:cs typeface="Tahoma"/>
              </a:rPr>
              <a:t> </a:t>
            </a:r>
            <a:r>
              <a:rPr sz="2180" spc="-50" dirty="0">
                <a:latin typeface="Tahoma"/>
                <a:cs typeface="Tahoma"/>
              </a:rPr>
              <a:t>height)</a:t>
            </a:r>
            <a:r>
              <a:rPr sz="2180" spc="-40" dirty="0">
                <a:latin typeface="Tahoma"/>
                <a:cs typeface="Tahoma"/>
              </a:rPr>
              <a:t> </a:t>
            </a:r>
            <a:r>
              <a:rPr sz="2180" spc="-109" dirty="0">
                <a:latin typeface="Tahoma"/>
                <a:cs typeface="Tahoma"/>
              </a:rPr>
              <a:t>and</a:t>
            </a:r>
            <a:r>
              <a:rPr sz="2180" spc="30" dirty="0">
                <a:latin typeface="Tahoma"/>
                <a:cs typeface="Tahoma"/>
              </a:rPr>
              <a:t> </a:t>
            </a:r>
            <a:r>
              <a:rPr sz="2180" spc="-99" dirty="0">
                <a:latin typeface="Tahoma"/>
                <a:cs typeface="Tahoma"/>
              </a:rPr>
              <a:t>sea-land-ice</a:t>
            </a:r>
            <a:r>
              <a:rPr sz="2180" spc="40" dirty="0">
                <a:latin typeface="Tahoma"/>
                <a:cs typeface="Tahoma"/>
              </a:rPr>
              <a:t> </a:t>
            </a:r>
            <a:r>
              <a:rPr sz="2180" spc="-109" dirty="0">
                <a:latin typeface="Tahoma"/>
                <a:cs typeface="Tahoma"/>
              </a:rPr>
              <a:t>mask.</a:t>
            </a:r>
            <a:endParaRPr sz="2180" dirty="0">
              <a:latin typeface="Tahoma"/>
              <a:cs typeface="Tahoma"/>
            </a:endParaRPr>
          </a:p>
        </p:txBody>
      </p:sp>
      <p:sp>
        <p:nvSpPr>
          <p:cNvPr id="4" name="object 4"/>
          <p:cNvSpPr/>
          <p:nvPr/>
        </p:nvSpPr>
        <p:spPr>
          <a:xfrm>
            <a:off x="717577" y="2568163"/>
            <a:ext cx="3699545" cy="277360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752951" y="2568163"/>
            <a:ext cx="3699545" cy="2773601"/>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692410" y="5626676"/>
            <a:ext cx="7805535" cy="691087"/>
          </a:xfrm>
          <a:prstGeom prst="rect">
            <a:avLst/>
          </a:prstGeom>
        </p:spPr>
        <p:txBody>
          <a:bodyPr vert="horz" wrap="square" lIns="0" tIns="0" rIns="0" bIns="0" rtlCol="0">
            <a:spAutoFit/>
          </a:bodyPr>
          <a:lstStyle/>
          <a:p>
            <a:pPr marL="25168" marR="10067">
              <a:lnSpc>
                <a:spcPct val="102600"/>
              </a:lnSpc>
            </a:pPr>
            <a:r>
              <a:rPr sz="2180" spc="-99" dirty="0">
                <a:latin typeface="Tahoma"/>
                <a:cs typeface="Tahoma"/>
              </a:rPr>
              <a:t>Regridding</a:t>
            </a:r>
            <a:r>
              <a:rPr sz="2180" spc="30" dirty="0">
                <a:latin typeface="Tahoma"/>
                <a:cs typeface="Tahoma"/>
              </a:rPr>
              <a:t> </a:t>
            </a:r>
            <a:r>
              <a:rPr sz="2180" spc="-89" dirty="0">
                <a:latin typeface="Tahoma"/>
                <a:cs typeface="Tahoma"/>
              </a:rPr>
              <a:t>is</a:t>
            </a:r>
            <a:r>
              <a:rPr sz="2180" spc="30" dirty="0">
                <a:latin typeface="Tahoma"/>
                <a:cs typeface="Tahoma"/>
              </a:rPr>
              <a:t> </a:t>
            </a:r>
            <a:r>
              <a:rPr sz="2180" spc="-99" dirty="0">
                <a:latin typeface="Tahoma"/>
                <a:cs typeface="Tahoma"/>
              </a:rPr>
              <a:t>c</a:t>
            </a:r>
            <a:r>
              <a:rPr sz="2180" spc="-168" dirty="0">
                <a:latin typeface="Tahoma"/>
                <a:cs typeface="Tahoma"/>
              </a:rPr>
              <a:t>a</a:t>
            </a:r>
            <a:r>
              <a:rPr sz="2180" spc="-89" dirty="0">
                <a:latin typeface="Tahoma"/>
                <a:cs typeface="Tahoma"/>
              </a:rPr>
              <a:t>rried</a:t>
            </a:r>
            <a:r>
              <a:rPr sz="2180" spc="30" dirty="0">
                <a:latin typeface="Tahoma"/>
                <a:cs typeface="Tahoma"/>
              </a:rPr>
              <a:t> </a:t>
            </a:r>
            <a:r>
              <a:rPr sz="2180" spc="-79" dirty="0">
                <a:latin typeface="Tahoma"/>
                <a:cs typeface="Tahoma"/>
              </a:rPr>
              <a:t>out</a:t>
            </a:r>
            <a:r>
              <a:rPr sz="2180" spc="40" dirty="0">
                <a:latin typeface="Tahoma"/>
                <a:cs typeface="Tahoma"/>
              </a:rPr>
              <a:t> </a:t>
            </a:r>
            <a:r>
              <a:rPr sz="2180" spc="-99" dirty="0">
                <a:latin typeface="Tahoma"/>
                <a:cs typeface="Tahoma"/>
              </a:rPr>
              <a:t>through</a:t>
            </a:r>
            <a:r>
              <a:rPr sz="2180" spc="40" dirty="0">
                <a:latin typeface="Tahoma"/>
                <a:cs typeface="Tahoma"/>
              </a:rPr>
              <a:t> </a:t>
            </a:r>
            <a:r>
              <a:rPr sz="2180" spc="-69" dirty="0">
                <a:latin typeface="Tahoma"/>
                <a:cs typeface="Tahoma"/>
              </a:rPr>
              <a:t>cubic</a:t>
            </a:r>
            <a:r>
              <a:rPr sz="2180" spc="40" dirty="0">
                <a:latin typeface="Tahoma"/>
                <a:cs typeface="Tahoma"/>
              </a:rPr>
              <a:t> </a:t>
            </a:r>
            <a:r>
              <a:rPr sz="2180" spc="-99" dirty="0">
                <a:latin typeface="Tahoma"/>
                <a:cs typeface="Tahoma"/>
              </a:rPr>
              <a:t>splines.</a:t>
            </a:r>
            <a:r>
              <a:rPr sz="2180" spc="277" dirty="0">
                <a:latin typeface="Tahoma"/>
                <a:cs typeface="Tahoma"/>
              </a:rPr>
              <a:t> </a:t>
            </a:r>
            <a:r>
              <a:rPr sz="2180" spc="99" dirty="0">
                <a:latin typeface="Tahoma"/>
                <a:cs typeface="Tahoma"/>
              </a:rPr>
              <a:t>A</a:t>
            </a:r>
            <a:r>
              <a:rPr sz="2180" spc="40" dirty="0">
                <a:latin typeface="Tahoma"/>
                <a:cs typeface="Tahoma"/>
              </a:rPr>
              <a:t> </a:t>
            </a:r>
            <a:r>
              <a:rPr sz="2180" spc="-50" dirty="0">
                <a:latin typeface="Tahoma"/>
                <a:cs typeface="Tahoma"/>
              </a:rPr>
              <a:t>latitu</a:t>
            </a:r>
            <a:r>
              <a:rPr sz="2180" spc="-79" dirty="0">
                <a:latin typeface="Tahoma"/>
                <a:cs typeface="Tahoma"/>
              </a:rPr>
              <a:t>d</a:t>
            </a:r>
            <a:r>
              <a:rPr sz="2180" spc="-208" dirty="0">
                <a:latin typeface="Tahoma"/>
                <a:cs typeface="Tahoma"/>
              </a:rPr>
              <a:t>e</a:t>
            </a:r>
            <a:r>
              <a:rPr sz="2180" spc="-79" dirty="0">
                <a:latin typeface="Tahoma"/>
                <a:cs typeface="Tahoma"/>
              </a:rPr>
              <a:t>-longitu</a:t>
            </a:r>
            <a:r>
              <a:rPr sz="2180" spc="-159" dirty="0">
                <a:latin typeface="Tahoma"/>
                <a:cs typeface="Tahoma"/>
              </a:rPr>
              <a:t>de</a:t>
            </a:r>
            <a:r>
              <a:rPr sz="2180" spc="-89" dirty="0">
                <a:latin typeface="Tahoma"/>
                <a:cs typeface="Tahoma"/>
              </a:rPr>
              <a:t> </a:t>
            </a:r>
            <a:r>
              <a:rPr sz="2180" spc="-69" dirty="0">
                <a:latin typeface="Tahoma"/>
                <a:cs typeface="Tahoma"/>
              </a:rPr>
              <a:t>unif</a:t>
            </a:r>
            <a:r>
              <a:rPr sz="2180" spc="-159" dirty="0">
                <a:latin typeface="Tahoma"/>
                <a:cs typeface="Tahoma"/>
              </a:rPr>
              <a:t>o</a:t>
            </a:r>
            <a:r>
              <a:rPr sz="2180" spc="-99" dirty="0">
                <a:latin typeface="Tahoma"/>
                <a:cs typeface="Tahoma"/>
              </a:rPr>
              <a:t>rm</a:t>
            </a:r>
            <a:r>
              <a:rPr sz="2180" spc="30" dirty="0">
                <a:latin typeface="Tahoma"/>
                <a:cs typeface="Tahoma"/>
              </a:rPr>
              <a:t> </a:t>
            </a:r>
            <a:r>
              <a:rPr sz="2180" spc="-69" dirty="0">
                <a:latin typeface="Tahoma"/>
                <a:cs typeface="Tahoma"/>
              </a:rPr>
              <a:t>grid</a:t>
            </a:r>
            <a:r>
              <a:rPr sz="2180" spc="40" dirty="0">
                <a:latin typeface="Tahoma"/>
                <a:cs typeface="Tahoma"/>
              </a:rPr>
              <a:t> </a:t>
            </a:r>
            <a:r>
              <a:rPr sz="2180" spc="-69" dirty="0">
                <a:latin typeface="Tahoma"/>
                <a:cs typeface="Tahoma"/>
              </a:rPr>
              <a:t>is</a:t>
            </a:r>
            <a:r>
              <a:rPr sz="2180" spc="30" dirty="0">
                <a:latin typeface="Tahoma"/>
                <a:cs typeface="Tahoma"/>
              </a:rPr>
              <a:t> </a:t>
            </a:r>
            <a:r>
              <a:rPr sz="2180" spc="-129" dirty="0">
                <a:latin typeface="Tahoma"/>
                <a:cs typeface="Tahoma"/>
              </a:rPr>
              <a:t>used,</a:t>
            </a:r>
            <a:r>
              <a:rPr sz="2180" spc="30" dirty="0">
                <a:latin typeface="Tahoma"/>
                <a:cs typeface="Tahoma"/>
              </a:rPr>
              <a:t> </a:t>
            </a:r>
            <a:r>
              <a:rPr sz="2180" spc="-59" dirty="0">
                <a:latin typeface="Tahoma"/>
                <a:cs typeface="Tahoma"/>
              </a:rPr>
              <a:t>with</a:t>
            </a:r>
            <a:r>
              <a:rPr sz="2180" spc="40" dirty="0">
                <a:latin typeface="Tahoma"/>
                <a:cs typeface="Tahoma"/>
              </a:rPr>
              <a:t> </a:t>
            </a:r>
            <a:r>
              <a:rPr sz="2180" spc="-129" dirty="0">
                <a:latin typeface="Tahoma"/>
                <a:cs typeface="Tahoma"/>
              </a:rPr>
              <a:t>0</a:t>
            </a:r>
            <a:r>
              <a:rPr sz="2180" i="1" spc="-20" dirty="0">
                <a:latin typeface="Arial"/>
                <a:cs typeface="Arial"/>
              </a:rPr>
              <a:t>.</a:t>
            </a:r>
            <a:r>
              <a:rPr sz="2180" spc="-119" dirty="0">
                <a:latin typeface="Tahoma"/>
                <a:cs typeface="Tahoma"/>
              </a:rPr>
              <a:t>2</a:t>
            </a:r>
            <a:r>
              <a:rPr sz="2378" i="1" spc="400" baseline="27777" dirty="0">
                <a:latin typeface="Arial"/>
                <a:cs typeface="Arial"/>
              </a:rPr>
              <a:t>◦</a:t>
            </a:r>
            <a:r>
              <a:rPr sz="2378" i="1" baseline="27777" dirty="0">
                <a:latin typeface="Arial"/>
                <a:cs typeface="Arial"/>
              </a:rPr>
              <a:t> </a:t>
            </a:r>
            <a:r>
              <a:rPr sz="2378" i="1" spc="-103" baseline="27777" dirty="0">
                <a:latin typeface="Arial"/>
                <a:cs typeface="Arial"/>
              </a:rPr>
              <a:t> </a:t>
            </a:r>
            <a:r>
              <a:rPr sz="2180" spc="-99" dirty="0">
                <a:latin typeface="Tahoma"/>
                <a:cs typeface="Tahoma"/>
              </a:rPr>
              <a:t>angul</a:t>
            </a:r>
            <a:r>
              <a:rPr sz="2180" spc="-168" dirty="0">
                <a:latin typeface="Tahoma"/>
                <a:cs typeface="Tahoma"/>
              </a:rPr>
              <a:t>a</a:t>
            </a:r>
            <a:r>
              <a:rPr sz="2180" spc="-59" dirty="0">
                <a:latin typeface="Tahoma"/>
                <a:cs typeface="Tahoma"/>
              </a:rPr>
              <a:t>r</a:t>
            </a:r>
            <a:r>
              <a:rPr sz="2180" spc="30" dirty="0">
                <a:latin typeface="Tahoma"/>
                <a:cs typeface="Tahoma"/>
              </a:rPr>
              <a:t> </a:t>
            </a:r>
            <a:r>
              <a:rPr sz="2180" spc="-99" dirty="0">
                <a:latin typeface="Tahoma"/>
                <a:cs typeface="Tahoma"/>
              </a:rPr>
              <a:t>gridspace</a:t>
            </a:r>
            <a:r>
              <a:rPr sz="2180" spc="50" dirty="0">
                <a:latin typeface="Tahoma"/>
                <a:cs typeface="Tahoma"/>
              </a:rPr>
              <a:t> </a:t>
            </a:r>
            <a:r>
              <a:rPr sz="2180" spc="-50" dirty="0">
                <a:latin typeface="Tahoma"/>
                <a:cs typeface="Tahoma"/>
              </a:rPr>
              <a:t>in</a:t>
            </a:r>
            <a:r>
              <a:rPr sz="2180" spc="30" dirty="0">
                <a:latin typeface="Tahoma"/>
                <a:cs typeface="Tahoma"/>
              </a:rPr>
              <a:t> </a:t>
            </a:r>
            <a:r>
              <a:rPr sz="2180" spc="-40" dirty="0">
                <a:latin typeface="Tahoma"/>
                <a:cs typeface="Tahoma"/>
              </a:rPr>
              <a:t>b</a:t>
            </a:r>
            <a:r>
              <a:rPr sz="2180" spc="-59" dirty="0">
                <a:latin typeface="Tahoma"/>
                <a:cs typeface="Tahoma"/>
              </a:rPr>
              <a:t>oth</a:t>
            </a:r>
            <a:r>
              <a:rPr sz="2180" spc="30" dirty="0">
                <a:latin typeface="Tahoma"/>
                <a:cs typeface="Tahoma"/>
              </a:rPr>
              <a:t> </a:t>
            </a:r>
            <a:r>
              <a:rPr sz="2180" spc="-79" dirty="0">
                <a:latin typeface="Tahoma"/>
                <a:cs typeface="Tahoma"/>
              </a:rPr>
              <a:t>directions.</a:t>
            </a:r>
            <a:endParaRPr sz="2180">
              <a:latin typeface="Tahoma"/>
              <a:cs typeface="Tahoma"/>
            </a:endParaRPr>
          </a:p>
        </p:txBody>
      </p:sp>
      <p:sp>
        <p:nvSpPr>
          <p:cNvPr id="7" name="object 7"/>
          <p:cNvSpPr txBox="1">
            <a:spLocks noGrp="1"/>
          </p:cNvSpPr>
          <p:nvPr>
            <p:ph type="sldNum" sz="quarter" idx="4294967295"/>
          </p:nvPr>
        </p:nvSpPr>
        <p:spPr>
          <a:xfrm>
            <a:off x="8632414" y="6622426"/>
            <a:ext cx="368694" cy="553998"/>
          </a:xfrm>
          <a:prstGeom prst="rect">
            <a:avLst/>
          </a:prstGeom>
        </p:spPr>
        <p:txBody>
          <a:bodyPr vert="horz" wrap="square" lIns="0" tIns="0" rIns="0" bIns="0" rtlCol="0">
            <a:spAutoFit/>
          </a:bodyPr>
          <a:lstStyle/>
          <a:p>
            <a:pPr marL="50335"/>
            <a:fld id="{81D60167-4931-47E6-BA6A-407CBD079E47}" type="slidenum">
              <a:rPr dirty="0"/>
              <a:pPr marL="50335"/>
              <a:t>31</a:t>
            </a:fld>
            <a:r>
              <a:rPr spc="-149" dirty="0"/>
              <a:t> </a:t>
            </a:r>
            <a:r>
              <a:rPr dirty="0"/>
              <a:t>/</a:t>
            </a:r>
            <a:r>
              <a:rPr spc="-149" dirty="0"/>
              <a:t> </a:t>
            </a:r>
            <a:r>
              <a:rPr dirty="0"/>
              <a:t>9</a:t>
            </a:r>
          </a:p>
        </p:txBody>
      </p:sp>
      <p:sp>
        <p:nvSpPr>
          <p:cNvPr id="8" name="Title 7"/>
          <p:cNvSpPr>
            <a:spLocks noGrp="1"/>
          </p:cNvSpPr>
          <p:nvPr>
            <p:ph type="title"/>
          </p:nvPr>
        </p:nvSpPr>
        <p:spPr/>
        <p:txBody>
          <a:bodyPr/>
          <a:lstStyle/>
          <a:p>
            <a:endParaRPr lang="en-GB"/>
          </a:p>
        </p:txBody>
      </p:sp>
    </p:spTree>
    <p:extLst>
      <p:ext uri="{BB962C8B-B14F-4D97-AF65-F5344CB8AC3E}">
        <p14:creationId xmlns:p14="http://schemas.microsoft.com/office/powerpoint/2010/main" val="500785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6907" y="1215463"/>
            <a:ext cx="7906202" cy="348563"/>
          </a:xfrm>
          <a:custGeom>
            <a:avLst/>
            <a:gdLst/>
            <a:ahLst/>
            <a:cxnLst/>
            <a:rect l="l" t="t" r="r" b="b"/>
            <a:pathLst>
              <a:path w="3989704" h="175895">
                <a:moveTo>
                  <a:pt x="3938852" y="0"/>
                </a:moveTo>
                <a:lnTo>
                  <a:pt x="41300" y="896"/>
                </a:lnTo>
                <a:lnTo>
                  <a:pt x="7786" y="23856"/>
                </a:lnTo>
                <a:lnTo>
                  <a:pt x="0" y="50800"/>
                </a:lnTo>
                <a:lnTo>
                  <a:pt x="0" y="175874"/>
                </a:lnTo>
                <a:lnTo>
                  <a:pt x="3989652" y="175874"/>
                </a:lnTo>
                <a:lnTo>
                  <a:pt x="3988755" y="41300"/>
                </a:lnTo>
                <a:lnTo>
                  <a:pt x="3965796" y="7786"/>
                </a:lnTo>
                <a:lnTo>
                  <a:pt x="3938852" y="0"/>
                </a:lnTo>
                <a:close/>
              </a:path>
            </a:pathLst>
          </a:custGeom>
          <a:solidFill>
            <a:srgbClr val="BF0000"/>
          </a:solidFill>
        </p:spPr>
        <p:txBody>
          <a:bodyPr wrap="square" lIns="0" tIns="0" rIns="0" bIns="0" rtlCol="0"/>
          <a:lstStyle/>
          <a:p>
            <a:endParaRPr/>
          </a:p>
        </p:txBody>
      </p:sp>
      <p:sp>
        <p:nvSpPr>
          <p:cNvPr id="3" name="object 3"/>
          <p:cNvSpPr/>
          <p:nvPr/>
        </p:nvSpPr>
        <p:spPr>
          <a:xfrm>
            <a:off x="616907" y="1463030"/>
            <a:ext cx="7906099" cy="2013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6907" y="1626640"/>
            <a:ext cx="7906202" cy="1866131"/>
          </a:xfrm>
          <a:custGeom>
            <a:avLst/>
            <a:gdLst/>
            <a:ahLst/>
            <a:cxnLst/>
            <a:rect l="l" t="t" r="r" b="b"/>
            <a:pathLst>
              <a:path w="3989704" h="941705">
                <a:moveTo>
                  <a:pt x="3989652" y="0"/>
                </a:moveTo>
                <a:lnTo>
                  <a:pt x="0" y="0"/>
                </a:lnTo>
                <a:lnTo>
                  <a:pt x="0" y="890563"/>
                </a:lnTo>
                <a:lnTo>
                  <a:pt x="16636" y="928077"/>
                </a:lnTo>
                <a:lnTo>
                  <a:pt x="3938852" y="941363"/>
                </a:lnTo>
                <a:lnTo>
                  <a:pt x="3953095" y="939318"/>
                </a:lnTo>
                <a:lnTo>
                  <a:pt x="3984215" y="913360"/>
                </a:lnTo>
                <a:lnTo>
                  <a:pt x="3989652" y="0"/>
                </a:lnTo>
                <a:close/>
              </a:path>
            </a:pathLst>
          </a:custGeom>
          <a:solidFill>
            <a:srgbClr val="F8E5E5"/>
          </a:solidFill>
        </p:spPr>
        <p:txBody>
          <a:bodyPr wrap="square" lIns="0" tIns="0" rIns="0" bIns="0" rtlCol="0"/>
          <a:lstStyle/>
          <a:p>
            <a:endParaRPr/>
          </a:p>
        </p:txBody>
      </p:sp>
      <p:sp>
        <p:nvSpPr>
          <p:cNvPr id="5" name="object 5"/>
          <p:cNvSpPr/>
          <p:nvPr/>
        </p:nvSpPr>
        <p:spPr>
          <a:xfrm>
            <a:off x="616907" y="4043703"/>
            <a:ext cx="7906202" cy="338496"/>
          </a:xfrm>
          <a:custGeom>
            <a:avLst/>
            <a:gdLst/>
            <a:ahLst/>
            <a:cxnLst/>
            <a:rect l="l" t="t" r="r" b="b"/>
            <a:pathLst>
              <a:path w="3989704" h="170814">
                <a:moveTo>
                  <a:pt x="3938852" y="0"/>
                </a:moveTo>
                <a:lnTo>
                  <a:pt x="41300" y="896"/>
                </a:lnTo>
                <a:lnTo>
                  <a:pt x="7786" y="23856"/>
                </a:lnTo>
                <a:lnTo>
                  <a:pt x="0" y="50800"/>
                </a:lnTo>
                <a:lnTo>
                  <a:pt x="0" y="170250"/>
                </a:lnTo>
                <a:lnTo>
                  <a:pt x="3989652" y="170250"/>
                </a:lnTo>
                <a:lnTo>
                  <a:pt x="3988755" y="41300"/>
                </a:lnTo>
                <a:lnTo>
                  <a:pt x="3965796" y="7786"/>
                </a:lnTo>
                <a:lnTo>
                  <a:pt x="3938852" y="0"/>
                </a:lnTo>
                <a:close/>
              </a:path>
            </a:pathLst>
          </a:custGeom>
          <a:solidFill>
            <a:srgbClr val="005F00"/>
          </a:solidFill>
        </p:spPr>
        <p:txBody>
          <a:bodyPr wrap="square" lIns="0" tIns="0" rIns="0" bIns="0" rtlCol="0"/>
          <a:lstStyle/>
          <a:p>
            <a:endParaRPr/>
          </a:p>
        </p:txBody>
      </p:sp>
      <p:sp>
        <p:nvSpPr>
          <p:cNvPr id="6" name="object 6"/>
          <p:cNvSpPr/>
          <p:nvPr/>
        </p:nvSpPr>
        <p:spPr>
          <a:xfrm>
            <a:off x="616907" y="4280120"/>
            <a:ext cx="7906099" cy="20133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16907" y="4443750"/>
            <a:ext cx="7906202" cy="946278"/>
          </a:xfrm>
          <a:custGeom>
            <a:avLst/>
            <a:gdLst/>
            <a:ahLst/>
            <a:cxnLst/>
            <a:rect l="l" t="t" r="r" b="b"/>
            <a:pathLst>
              <a:path w="3989704" h="477519">
                <a:moveTo>
                  <a:pt x="3989652" y="0"/>
                </a:moveTo>
                <a:lnTo>
                  <a:pt x="0" y="0"/>
                </a:lnTo>
                <a:lnTo>
                  <a:pt x="0" y="426278"/>
                </a:lnTo>
                <a:lnTo>
                  <a:pt x="16636" y="463792"/>
                </a:lnTo>
                <a:lnTo>
                  <a:pt x="3938852" y="477079"/>
                </a:lnTo>
                <a:lnTo>
                  <a:pt x="3953095" y="475034"/>
                </a:lnTo>
                <a:lnTo>
                  <a:pt x="3984215" y="449075"/>
                </a:lnTo>
                <a:lnTo>
                  <a:pt x="3989652" y="0"/>
                </a:lnTo>
                <a:close/>
              </a:path>
            </a:pathLst>
          </a:custGeom>
          <a:solidFill>
            <a:srgbClr val="E5EFE5"/>
          </a:solidFill>
        </p:spPr>
        <p:txBody>
          <a:bodyPr wrap="square" lIns="0" tIns="0" rIns="0" bIns="0" rtlCol="0"/>
          <a:lstStyle/>
          <a:p>
            <a:endParaRPr/>
          </a:p>
        </p:txBody>
      </p:sp>
      <p:sp>
        <p:nvSpPr>
          <p:cNvPr id="8" name="object 8"/>
          <p:cNvSpPr txBox="1"/>
          <p:nvPr/>
        </p:nvSpPr>
        <p:spPr>
          <a:xfrm>
            <a:off x="684155" y="1251322"/>
            <a:ext cx="7769044" cy="4190506"/>
          </a:xfrm>
          <a:prstGeom prst="rect">
            <a:avLst/>
          </a:prstGeom>
        </p:spPr>
        <p:txBody>
          <a:bodyPr vert="horz" wrap="square" lIns="0" tIns="0" rIns="0" bIns="0" rtlCol="0">
            <a:spAutoFit/>
          </a:bodyPr>
          <a:lstStyle/>
          <a:p>
            <a:pPr marL="32718" algn="just"/>
            <a:r>
              <a:rPr sz="1982" spc="-50" dirty="0">
                <a:solidFill>
                  <a:srgbClr val="FFFFFF"/>
                </a:solidFill>
                <a:latin typeface="Tahoma"/>
                <a:cs typeface="Tahoma"/>
              </a:rPr>
              <a:t>Problem</a:t>
            </a:r>
            <a:r>
              <a:rPr sz="1982" spc="30" dirty="0">
                <a:solidFill>
                  <a:srgbClr val="FFFFFF"/>
                </a:solidFill>
                <a:latin typeface="Tahoma"/>
                <a:cs typeface="Tahoma"/>
              </a:rPr>
              <a:t> </a:t>
            </a:r>
            <a:r>
              <a:rPr sz="1982" spc="-40" dirty="0">
                <a:solidFill>
                  <a:srgbClr val="FFFFFF"/>
                </a:solidFill>
                <a:latin typeface="Tahoma"/>
                <a:cs typeface="Tahoma"/>
              </a:rPr>
              <a:t>in</a:t>
            </a:r>
            <a:r>
              <a:rPr sz="1982" spc="40" dirty="0">
                <a:solidFill>
                  <a:srgbClr val="FFFFFF"/>
                </a:solidFill>
                <a:latin typeface="Tahoma"/>
                <a:cs typeface="Tahoma"/>
              </a:rPr>
              <a:t> </a:t>
            </a:r>
            <a:r>
              <a:rPr sz="1982" spc="-79" dirty="0">
                <a:solidFill>
                  <a:srgbClr val="FFFFFF"/>
                </a:solidFill>
                <a:latin typeface="Tahoma"/>
                <a:cs typeface="Tahoma"/>
              </a:rPr>
              <a:t>regridding</a:t>
            </a:r>
            <a:endParaRPr sz="1982">
              <a:latin typeface="Tahoma"/>
              <a:cs typeface="Tahoma"/>
            </a:endParaRPr>
          </a:p>
          <a:p>
            <a:pPr marL="32718" marR="13842" indent="-8809" algn="just">
              <a:spcBef>
                <a:spcPts val="654"/>
              </a:spcBef>
            </a:pPr>
            <a:r>
              <a:rPr sz="1982" spc="79" dirty="0">
                <a:latin typeface="Tahoma"/>
                <a:cs typeface="Tahoma"/>
              </a:rPr>
              <a:t>A</a:t>
            </a:r>
            <a:r>
              <a:rPr sz="1982" spc="59" dirty="0">
                <a:latin typeface="Tahoma"/>
                <a:cs typeface="Tahoma"/>
              </a:rPr>
              <a:t>t</a:t>
            </a:r>
            <a:r>
              <a:rPr sz="1982" spc="178" dirty="0">
                <a:latin typeface="Tahoma"/>
                <a:cs typeface="Tahoma"/>
              </a:rPr>
              <a:t> </a:t>
            </a:r>
            <a:r>
              <a:rPr sz="1982" spc="-30" dirty="0">
                <a:latin typeface="Tahoma"/>
                <a:cs typeface="Tahoma"/>
              </a:rPr>
              <a:t>latitude</a:t>
            </a:r>
            <a:r>
              <a:rPr sz="1982" spc="178" dirty="0">
                <a:latin typeface="Tahoma"/>
                <a:cs typeface="Tahoma"/>
              </a:rPr>
              <a:t> </a:t>
            </a:r>
            <a:r>
              <a:rPr sz="1982" i="1" spc="178" dirty="0">
                <a:latin typeface="Arial"/>
                <a:cs typeface="Arial"/>
              </a:rPr>
              <a:t>ϕ</a:t>
            </a:r>
            <a:r>
              <a:rPr sz="1982" spc="-50" dirty="0">
                <a:latin typeface="Tahoma"/>
                <a:cs typeface="Tahoma"/>
              </a:rPr>
              <a:t>,</a:t>
            </a:r>
            <a:r>
              <a:rPr sz="1982" spc="218" dirty="0">
                <a:latin typeface="Tahoma"/>
                <a:cs typeface="Tahoma"/>
              </a:rPr>
              <a:t> </a:t>
            </a:r>
            <a:r>
              <a:rPr sz="1982" spc="-59" dirty="0">
                <a:latin typeface="Tahoma"/>
                <a:cs typeface="Tahoma"/>
              </a:rPr>
              <a:t>the</a:t>
            </a:r>
            <a:r>
              <a:rPr sz="1982" spc="178" dirty="0">
                <a:latin typeface="Tahoma"/>
                <a:cs typeface="Tahoma"/>
              </a:rPr>
              <a:t> </a:t>
            </a:r>
            <a:r>
              <a:rPr sz="1982" spc="-59" dirty="0">
                <a:latin typeface="Tahoma"/>
                <a:cs typeface="Tahoma"/>
              </a:rPr>
              <a:t>distance</a:t>
            </a:r>
            <a:r>
              <a:rPr sz="1982" spc="178" dirty="0">
                <a:latin typeface="Tahoma"/>
                <a:cs typeface="Tahoma"/>
              </a:rPr>
              <a:t> </a:t>
            </a:r>
            <a:r>
              <a:rPr sz="1982" spc="-79" dirty="0">
                <a:latin typeface="Tahoma"/>
                <a:cs typeface="Tahoma"/>
              </a:rPr>
              <a:t>on</a:t>
            </a:r>
            <a:r>
              <a:rPr sz="1982" spc="178" dirty="0">
                <a:latin typeface="Tahoma"/>
                <a:cs typeface="Tahoma"/>
              </a:rPr>
              <a:t> </a:t>
            </a:r>
            <a:r>
              <a:rPr sz="1982" dirty="0">
                <a:latin typeface="Tahoma"/>
                <a:cs typeface="Tahoma"/>
              </a:rPr>
              <a:t>E</a:t>
            </a:r>
            <a:r>
              <a:rPr sz="1982" spc="-59" dirty="0">
                <a:latin typeface="Tahoma"/>
                <a:cs typeface="Tahoma"/>
              </a:rPr>
              <a:t>a</a:t>
            </a:r>
            <a:r>
              <a:rPr sz="1982" spc="-10" dirty="0">
                <a:latin typeface="Tahoma"/>
                <a:cs typeface="Tahoma"/>
              </a:rPr>
              <a:t>rth’s</a:t>
            </a:r>
            <a:r>
              <a:rPr sz="1982" spc="178" dirty="0">
                <a:latin typeface="Tahoma"/>
                <a:cs typeface="Tahoma"/>
              </a:rPr>
              <a:t> </a:t>
            </a:r>
            <a:r>
              <a:rPr sz="1982" spc="-79" dirty="0">
                <a:latin typeface="Tahoma"/>
                <a:cs typeface="Tahoma"/>
              </a:rPr>
              <a:t>surface</a:t>
            </a:r>
            <a:r>
              <a:rPr sz="1982" spc="178" dirty="0">
                <a:latin typeface="Tahoma"/>
                <a:cs typeface="Tahoma"/>
              </a:rPr>
              <a:t> </a:t>
            </a:r>
            <a:r>
              <a:rPr sz="1982" spc="-50" dirty="0">
                <a:latin typeface="Tahoma"/>
                <a:cs typeface="Tahoma"/>
              </a:rPr>
              <a:t>c</a:t>
            </a:r>
            <a:r>
              <a:rPr sz="1982" spc="-119" dirty="0">
                <a:latin typeface="Tahoma"/>
                <a:cs typeface="Tahoma"/>
              </a:rPr>
              <a:t>o</a:t>
            </a:r>
            <a:r>
              <a:rPr sz="1982" spc="-79" dirty="0">
                <a:latin typeface="Tahoma"/>
                <a:cs typeface="Tahoma"/>
              </a:rPr>
              <a:t>rres</a:t>
            </a:r>
            <a:r>
              <a:rPr sz="1982" spc="-50" dirty="0">
                <a:latin typeface="Tahoma"/>
                <a:cs typeface="Tahoma"/>
              </a:rPr>
              <a:t>p</a:t>
            </a:r>
            <a:r>
              <a:rPr sz="1982" spc="-59" dirty="0">
                <a:latin typeface="Tahoma"/>
                <a:cs typeface="Tahoma"/>
              </a:rPr>
              <a:t>onding</a:t>
            </a:r>
            <a:r>
              <a:rPr sz="1982" spc="188" dirty="0">
                <a:latin typeface="Tahoma"/>
                <a:cs typeface="Tahoma"/>
              </a:rPr>
              <a:t> </a:t>
            </a:r>
            <a:r>
              <a:rPr sz="1982" spc="-10" dirty="0">
                <a:latin typeface="Tahoma"/>
                <a:cs typeface="Tahoma"/>
              </a:rPr>
              <a:t>to</a:t>
            </a:r>
            <a:r>
              <a:rPr sz="1982" spc="178" dirty="0">
                <a:latin typeface="Tahoma"/>
                <a:cs typeface="Tahoma"/>
              </a:rPr>
              <a:t> </a:t>
            </a:r>
            <a:r>
              <a:rPr sz="1982" spc="-89" dirty="0">
                <a:latin typeface="Tahoma"/>
                <a:cs typeface="Tahoma"/>
              </a:rPr>
              <a:t>0</a:t>
            </a:r>
            <a:r>
              <a:rPr sz="1982" i="1" spc="-10" dirty="0">
                <a:latin typeface="Arial"/>
                <a:cs typeface="Arial"/>
              </a:rPr>
              <a:t>.</a:t>
            </a:r>
            <a:r>
              <a:rPr sz="1982" spc="-79" dirty="0">
                <a:latin typeface="Tahoma"/>
                <a:cs typeface="Tahoma"/>
              </a:rPr>
              <a:t>2</a:t>
            </a:r>
            <a:r>
              <a:rPr sz="2081" i="1" spc="460" baseline="27777" dirty="0">
                <a:latin typeface="Arial"/>
                <a:cs typeface="Arial"/>
              </a:rPr>
              <a:t>◦</a:t>
            </a:r>
            <a:r>
              <a:rPr sz="2081" i="1" baseline="27777" dirty="0">
                <a:latin typeface="Arial"/>
                <a:cs typeface="Arial"/>
              </a:rPr>
              <a:t> </a:t>
            </a:r>
            <a:r>
              <a:rPr sz="2081" i="1" spc="192" baseline="27777" dirty="0">
                <a:latin typeface="Arial"/>
                <a:cs typeface="Arial"/>
              </a:rPr>
              <a:t> </a:t>
            </a:r>
            <a:r>
              <a:rPr sz="1982" spc="-30" dirty="0">
                <a:latin typeface="Tahoma"/>
                <a:cs typeface="Tahoma"/>
              </a:rPr>
              <a:t>in </a:t>
            </a:r>
            <a:r>
              <a:rPr sz="1982" spc="-59" dirty="0">
                <a:latin typeface="Tahoma"/>
                <a:cs typeface="Tahoma"/>
              </a:rPr>
              <a:t>the</a:t>
            </a:r>
            <a:r>
              <a:rPr sz="1982" spc="268" dirty="0">
                <a:latin typeface="Tahoma"/>
                <a:cs typeface="Tahoma"/>
              </a:rPr>
              <a:t> </a:t>
            </a:r>
            <a:r>
              <a:rPr sz="1982" dirty="0">
                <a:latin typeface="Tahoma"/>
                <a:cs typeface="Tahoma"/>
              </a:rPr>
              <a:t>East-</a:t>
            </a:r>
            <a:r>
              <a:rPr sz="1982" spc="-59" dirty="0">
                <a:latin typeface="Tahoma"/>
                <a:cs typeface="Tahoma"/>
              </a:rPr>
              <a:t>W</a:t>
            </a:r>
            <a:r>
              <a:rPr sz="1982" spc="-69" dirty="0">
                <a:latin typeface="Tahoma"/>
                <a:cs typeface="Tahoma"/>
              </a:rPr>
              <a:t>est</a:t>
            </a:r>
            <a:r>
              <a:rPr sz="1982" spc="268" dirty="0">
                <a:latin typeface="Tahoma"/>
                <a:cs typeface="Tahoma"/>
              </a:rPr>
              <a:t> </a:t>
            </a:r>
            <a:r>
              <a:rPr sz="1982" spc="-40" dirty="0">
                <a:latin typeface="Tahoma"/>
                <a:cs typeface="Tahoma"/>
              </a:rPr>
              <a:t>direction</a:t>
            </a:r>
            <a:r>
              <a:rPr sz="1982" spc="268" dirty="0">
                <a:latin typeface="Tahoma"/>
                <a:cs typeface="Tahoma"/>
              </a:rPr>
              <a:t> </a:t>
            </a:r>
            <a:r>
              <a:rPr sz="1982" spc="-50" dirty="0">
                <a:latin typeface="Tahoma"/>
                <a:cs typeface="Tahoma"/>
              </a:rPr>
              <a:t>is</a:t>
            </a:r>
            <a:r>
              <a:rPr sz="1982" spc="268" dirty="0">
                <a:latin typeface="Tahoma"/>
                <a:cs typeface="Tahoma"/>
              </a:rPr>
              <a:t> </a:t>
            </a:r>
            <a:r>
              <a:rPr sz="1982" spc="-69" dirty="0">
                <a:latin typeface="Tahoma"/>
                <a:cs typeface="Tahoma"/>
              </a:rPr>
              <a:t>smaller</a:t>
            </a:r>
            <a:r>
              <a:rPr sz="1982" spc="268" dirty="0">
                <a:latin typeface="Tahoma"/>
                <a:cs typeface="Tahoma"/>
              </a:rPr>
              <a:t> </a:t>
            </a:r>
            <a:r>
              <a:rPr sz="1982" spc="-129" dirty="0">
                <a:latin typeface="Tahoma"/>
                <a:cs typeface="Tahoma"/>
              </a:rPr>
              <a:t>b</a:t>
            </a:r>
            <a:r>
              <a:rPr sz="1982" spc="-59" dirty="0">
                <a:latin typeface="Tahoma"/>
                <a:cs typeface="Tahoma"/>
              </a:rPr>
              <a:t>y</a:t>
            </a:r>
            <a:r>
              <a:rPr sz="1982" spc="268" dirty="0">
                <a:latin typeface="Tahoma"/>
                <a:cs typeface="Tahoma"/>
              </a:rPr>
              <a:t> </a:t>
            </a:r>
            <a:r>
              <a:rPr sz="1982" spc="-89" dirty="0">
                <a:latin typeface="Tahoma"/>
                <a:cs typeface="Tahoma"/>
              </a:rPr>
              <a:t>a</a:t>
            </a:r>
            <a:r>
              <a:rPr sz="1982" spc="268" dirty="0">
                <a:latin typeface="Tahoma"/>
                <a:cs typeface="Tahoma"/>
              </a:rPr>
              <a:t> </a:t>
            </a:r>
            <a:r>
              <a:rPr sz="1982" spc="-30" dirty="0">
                <a:latin typeface="Tahoma"/>
                <a:cs typeface="Tahoma"/>
              </a:rPr>
              <a:t>fact</a:t>
            </a:r>
            <a:r>
              <a:rPr sz="1982" spc="-99" dirty="0">
                <a:latin typeface="Tahoma"/>
                <a:cs typeface="Tahoma"/>
              </a:rPr>
              <a:t>o</a:t>
            </a:r>
            <a:r>
              <a:rPr sz="1982" spc="-30" dirty="0">
                <a:latin typeface="Tahoma"/>
                <a:cs typeface="Tahoma"/>
              </a:rPr>
              <a:t>r</a:t>
            </a:r>
            <a:r>
              <a:rPr sz="1982" spc="268" dirty="0">
                <a:latin typeface="Tahoma"/>
                <a:cs typeface="Tahoma"/>
              </a:rPr>
              <a:t> </a:t>
            </a:r>
            <a:r>
              <a:rPr sz="1982" spc="-89" dirty="0">
                <a:latin typeface="Tahoma"/>
                <a:cs typeface="Tahoma"/>
              </a:rPr>
              <a:t>cos</a:t>
            </a:r>
            <a:r>
              <a:rPr sz="1982" spc="-297" dirty="0">
                <a:latin typeface="Tahoma"/>
                <a:cs typeface="Tahoma"/>
              </a:rPr>
              <a:t> </a:t>
            </a:r>
            <a:r>
              <a:rPr sz="1982" i="1" spc="178" dirty="0">
                <a:latin typeface="Arial"/>
                <a:cs typeface="Arial"/>
              </a:rPr>
              <a:t>ϕ</a:t>
            </a:r>
            <a:r>
              <a:rPr sz="1982" i="1" dirty="0">
                <a:latin typeface="Arial"/>
                <a:cs typeface="Arial"/>
              </a:rPr>
              <a:t> </a:t>
            </a:r>
            <a:r>
              <a:rPr sz="1982" i="1" spc="-218" dirty="0">
                <a:latin typeface="Arial"/>
                <a:cs typeface="Arial"/>
              </a:rPr>
              <a:t> </a:t>
            </a:r>
            <a:r>
              <a:rPr sz="1982" spc="-40" dirty="0">
                <a:latin typeface="Tahoma"/>
                <a:cs typeface="Tahoma"/>
              </a:rPr>
              <a:t>than</a:t>
            </a:r>
            <a:r>
              <a:rPr sz="1982" spc="268" dirty="0">
                <a:latin typeface="Tahoma"/>
                <a:cs typeface="Tahoma"/>
              </a:rPr>
              <a:t> </a:t>
            </a:r>
            <a:r>
              <a:rPr sz="1982" spc="-59" dirty="0">
                <a:latin typeface="Tahoma"/>
                <a:cs typeface="Tahoma"/>
              </a:rPr>
              <a:t>the</a:t>
            </a:r>
            <a:r>
              <a:rPr sz="1982" spc="268" dirty="0">
                <a:latin typeface="Tahoma"/>
                <a:cs typeface="Tahoma"/>
              </a:rPr>
              <a:t> </a:t>
            </a:r>
            <a:r>
              <a:rPr sz="1982" spc="-59" dirty="0">
                <a:latin typeface="Tahoma"/>
                <a:cs typeface="Tahoma"/>
              </a:rPr>
              <a:t>distance</a:t>
            </a:r>
            <a:r>
              <a:rPr sz="1982" spc="-40" dirty="0">
                <a:latin typeface="Tahoma"/>
                <a:cs typeface="Tahoma"/>
              </a:rPr>
              <a:t> </a:t>
            </a:r>
            <a:r>
              <a:rPr sz="1982" spc="-50" dirty="0">
                <a:latin typeface="Tahoma"/>
                <a:cs typeface="Tahoma"/>
              </a:rPr>
              <a:t>c</a:t>
            </a:r>
            <a:r>
              <a:rPr sz="1982" spc="-119" dirty="0">
                <a:latin typeface="Tahoma"/>
                <a:cs typeface="Tahoma"/>
              </a:rPr>
              <a:t>o</a:t>
            </a:r>
            <a:r>
              <a:rPr sz="1982" spc="-79" dirty="0">
                <a:latin typeface="Tahoma"/>
                <a:cs typeface="Tahoma"/>
              </a:rPr>
              <a:t>rres</a:t>
            </a:r>
            <a:r>
              <a:rPr sz="1982" spc="-50" dirty="0">
                <a:latin typeface="Tahoma"/>
                <a:cs typeface="Tahoma"/>
              </a:rPr>
              <a:t>p</a:t>
            </a:r>
            <a:r>
              <a:rPr sz="1982" spc="-59" dirty="0">
                <a:latin typeface="Tahoma"/>
                <a:cs typeface="Tahoma"/>
              </a:rPr>
              <a:t>onding</a:t>
            </a:r>
            <a:r>
              <a:rPr sz="1982" dirty="0">
                <a:latin typeface="Tahoma"/>
                <a:cs typeface="Tahoma"/>
              </a:rPr>
              <a:t> </a:t>
            </a:r>
            <a:r>
              <a:rPr sz="1982" spc="-307" dirty="0">
                <a:latin typeface="Tahoma"/>
                <a:cs typeface="Tahoma"/>
              </a:rPr>
              <a:t> </a:t>
            </a:r>
            <a:r>
              <a:rPr sz="1982" spc="-10" dirty="0">
                <a:latin typeface="Tahoma"/>
                <a:cs typeface="Tahoma"/>
              </a:rPr>
              <a:t>to</a:t>
            </a:r>
            <a:r>
              <a:rPr sz="1982" dirty="0">
                <a:latin typeface="Tahoma"/>
                <a:cs typeface="Tahoma"/>
              </a:rPr>
              <a:t> </a:t>
            </a:r>
            <a:r>
              <a:rPr sz="1982" spc="-307" dirty="0">
                <a:latin typeface="Tahoma"/>
                <a:cs typeface="Tahoma"/>
              </a:rPr>
              <a:t> </a:t>
            </a:r>
            <a:r>
              <a:rPr sz="1982" spc="-89" dirty="0">
                <a:latin typeface="Tahoma"/>
                <a:cs typeface="Tahoma"/>
              </a:rPr>
              <a:t>0</a:t>
            </a:r>
            <a:r>
              <a:rPr sz="1982" i="1" spc="-10" dirty="0">
                <a:latin typeface="Arial"/>
                <a:cs typeface="Arial"/>
              </a:rPr>
              <a:t>.</a:t>
            </a:r>
            <a:r>
              <a:rPr sz="1982" spc="-79" dirty="0">
                <a:latin typeface="Tahoma"/>
                <a:cs typeface="Tahoma"/>
              </a:rPr>
              <a:t>2</a:t>
            </a:r>
            <a:r>
              <a:rPr sz="2081" i="1" spc="460" baseline="27777" dirty="0">
                <a:latin typeface="Arial"/>
                <a:cs typeface="Arial"/>
              </a:rPr>
              <a:t>◦</a:t>
            </a:r>
            <a:r>
              <a:rPr sz="2081" i="1" baseline="27777" dirty="0">
                <a:latin typeface="Arial"/>
                <a:cs typeface="Arial"/>
              </a:rPr>
              <a:t>  </a:t>
            </a:r>
            <a:r>
              <a:rPr sz="2081" i="1" spc="-192" baseline="27777" dirty="0">
                <a:latin typeface="Arial"/>
                <a:cs typeface="Arial"/>
              </a:rPr>
              <a:t> </a:t>
            </a:r>
            <a:r>
              <a:rPr sz="1982" spc="-30" dirty="0">
                <a:latin typeface="Tahoma"/>
                <a:cs typeface="Tahoma"/>
              </a:rPr>
              <a:t>in</a:t>
            </a:r>
            <a:r>
              <a:rPr sz="1982" dirty="0">
                <a:latin typeface="Tahoma"/>
                <a:cs typeface="Tahoma"/>
              </a:rPr>
              <a:t> </a:t>
            </a:r>
            <a:r>
              <a:rPr sz="1982" spc="-307" dirty="0">
                <a:latin typeface="Tahoma"/>
                <a:cs typeface="Tahoma"/>
              </a:rPr>
              <a:t> </a:t>
            </a:r>
            <a:r>
              <a:rPr sz="1982" spc="-59" dirty="0">
                <a:latin typeface="Tahoma"/>
                <a:cs typeface="Tahoma"/>
              </a:rPr>
              <a:t>the</a:t>
            </a:r>
            <a:r>
              <a:rPr sz="1982" dirty="0">
                <a:latin typeface="Tahoma"/>
                <a:cs typeface="Tahoma"/>
              </a:rPr>
              <a:t> </a:t>
            </a:r>
            <a:r>
              <a:rPr sz="1982" spc="-307" dirty="0">
                <a:latin typeface="Tahoma"/>
                <a:cs typeface="Tahoma"/>
              </a:rPr>
              <a:t> </a:t>
            </a:r>
            <a:r>
              <a:rPr sz="1982" spc="10" dirty="0">
                <a:latin typeface="Tahoma"/>
                <a:cs typeface="Tahoma"/>
              </a:rPr>
              <a:t>N</a:t>
            </a:r>
            <a:r>
              <a:rPr sz="1982" spc="-50" dirty="0">
                <a:latin typeface="Tahoma"/>
                <a:cs typeface="Tahoma"/>
              </a:rPr>
              <a:t>o</a:t>
            </a:r>
            <a:r>
              <a:rPr sz="1982" spc="-30" dirty="0">
                <a:latin typeface="Tahoma"/>
                <a:cs typeface="Tahoma"/>
              </a:rPr>
              <a:t>rth-South</a:t>
            </a:r>
            <a:r>
              <a:rPr sz="1982" dirty="0">
                <a:latin typeface="Tahoma"/>
                <a:cs typeface="Tahoma"/>
              </a:rPr>
              <a:t> </a:t>
            </a:r>
            <a:r>
              <a:rPr sz="1982" spc="-317" dirty="0">
                <a:latin typeface="Tahoma"/>
                <a:cs typeface="Tahoma"/>
              </a:rPr>
              <a:t> </a:t>
            </a:r>
            <a:r>
              <a:rPr sz="1982" spc="-79" dirty="0">
                <a:latin typeface="Tahoma"/>
                <a:cs typeface="Tahoma"/>
              </a:rPr>
              <a:t>d</a:t>
            </a:r>
            <a:r>
              <a:rPr sz="1982" spc="-50" dirty="0">
                <a:latin typeface="Tahoma"/>
                <a:cs typeface="Tahoma"/>
              </a:rPr>
              <a:t>irec</a:t>
            </a:r>
            <a:r>
              <a:rPr sz="1982" spc="-30" dirty="0">
                <a:latin typeface="Tahoma"/>
                <a:cs typeface="Tahoma"/>
              </a:rPr>
              <a:t>tion.</a:t>
            </a:r>
            <a:r>
              <a:rPr sz="1982" dirty="0">
                <a:latin typeface="Tahoma"/>
                <a:cs typeface="Tahoma"/>
              </a:rPr>
              <a:t>  </a:t>
            </a:r>
            <a:r>
              <a:rPr sz="1982" spc="-159" dirty="0">
                <a:latin typeface="Tahoma"/>
                <a:cs typeface="Tahoma"/>
              </a:rPr>
              <a:t> </a:t>
            </a:r>
            <a:r>
              <a:rPr sz="1982" spc="-20" dirty="0">
                <a:latin typeface="Tahoma"/>
                <a:cs typeface="Tahoma"/>
              </a:rPr>
              <a:t>Thus,</a:t>
            </a:r>
            <a:r>
              <a:rPr sz="1982" dirty="0">
                <a:latin typeface="Tahoma"/>
                <a:cs typeface="Tahoma"/>
              </a:rPr>
              <a:t> </a:t>
            </a:r>
            <a:r>
              <a:rPr sz="1982" spc="-238" dirty="0">
                <a:latin typeface="Tahoma"/>
                <a:cs typeface="Tahoma"/>
              </a:rPr>
              <a:t> </a:t>
            </a:r>
            <a:r>
              <a:rPr sz="1982" spc="-89" dirty="0">
                <a:latin typeface="Tahoma"/>
                <a:cs typeface="Tahoma"/>
              </a:rPr>
              <a:t>a</a:t>
            </a:r>
            <a:r>
              <a:rPr sz="1982" dirty="0">
                <a:latin typeface="Tahoma"/>
                <a:cs typeface="Tahoma"/>
              </a:rPr>
              <a:t> </a:t>
            </a:r>
            <a:r>
              <a:rPr sz="1982" spc="-307" dirty="0">
                <a:latin typeface="Tahoma"/>
                <a:cs typeface="Tahoma"/>
              </a:rPr>
              <a:t> </a:t>
            </a:r>
            <a:r>
              <a:rPr sz="1982" spc="-50" dirty="0">
                <a:latin typeface="Tahoma"/>
                <a:cs typeface="Tahoma"/>
              </a:rPr>
              <a:t>unif</a:t>
            </a:r>
            <a:r>
              <a:rPr sz="1982" spc="-119" dirty="0">
                <a:latin typeface="Tahoma"/>
                <a:cs typeface="Tahoma"/>
              </a:rPr>
              <a:t>o</a:t>
            </a:r>
            <a:r>
              <a:rPr sz="1982" spc="-50" dirty="0">
                <a:latin typeface="Tahoma"/>
                <a:cs typeface="Tahoma"/>
              </a:rPr>
              <a:t>rm</a:t>
            </a:r>
            <a:r>
              <a:rPr sz="1982" spc="-40" dirty="0">
                <a:latin typeface="Tahoma"/>
                <a:cs typeface="Tahoma"/>
              </a:rPr>
              <a:t> longitude-latitude</a:t>
            </a:r>
            <a:r>
              <a:rPr sz="1982" spc="238" dirty="0">
                <a:latin typeface="Tahoma"/>
                <a:cs typeface="Tahoma"/>
              </a:rPr>
              <a:t> </a:t>
            </a:r>
            <a:r>
              <a:rPr sz="1982" spc="-50" dirty="0">
                <a:latin typeface="Tahoma"/>
                <a:cs typeface="Tahoma"/>
              </a:rPr>
              <a:t>grid</a:t>
            </a:r>
            <a:r>
              <a:rPr sz="1982" spc="258" dirty="0">
                <a:latin typeface="Tahoma"/>
                <a:cs typeface="Tahoma"/>
              </a:rPr>
              <a:t> </a:t>
            </a:r>
            <a:r>
              <a:rPr sz="1982" spc="-50" dirty="0">
                <a:latin typeface="Tahoma"/>
                <a:cs typeface="Tahoma"/>
              </a:rPr>
              <a:t>turns</a:t>
            </a:r>
            <a:r>
              <a:rPr sz="1982" spc="258" dirty="0">
                <a:latin typeface="Tahoma"/>
                <a:cs typeface="Tahoma"/>
              </a:rPr>
              <a:t> </a:t>
            </a:r>
            <a:r>
              <a:rPr sz="1982" spc="-20" dirty="0">
                <a:latin typeface="Tahoma"/>
                <a:cs typeface="Tahoma"/>
              </a:rPr>
              <a:t>i</a:t>
            </a:r>
            <a:r>
              <a:rPr sz="1982" spc="-50" dirty="0">
                <a:latin typeface="Tahoma"/>
                <a:cs typeface="Tahoma"/>
              </a:rPr>
              <a:t>n</a:t>
            </a:r>
            <a:r>
              <a:rPr sz="1982" spc="-10" dirty="0">
                <a:latin typeface="Tahoma"/>
                <a:cs typeface="Tahoma"/>
              </a:rPr>
              <a:t>to</a:t>
            </a:r>
            <a:r>
              <a:rPr sz="1982" spc="258" dirty="0">
                <a:latin typeface="Tahoma"/>
                <a:cs typeface="Tahoma"/>
              </a:rPr>
              <a:t> </a:t>
            </a:r>
            <a:r>
              <a:rPr sz="1982" spc="-89" dirty="0">
                <a:latin typeface="Tahoma"/>
                <a:cs typeface="Tahoma"/>
              </a:rPr>
              <a:t>a</a:t>
            </a:r>
            <a:r>
              <a:rPr sz="1982" spc="248" dirty="0">
                <a:latin typeface="Tahoma"/>
                <a:cs typeface="Tahoma"/>
              </a:rPr>
              <a:t> </a:t>
            </a:r>
            <a:r>
              <a:rPr sz="1982" spc="-50" dirty="0">
                <a:latin typeface="Tahoma"/>
                <a:cs typeface="Tahoma"/>
              </a:rPr>
              <a:t>highly</a:t>
            </a:r>
            <a:r>
              <a:rPr sz="1982" spc="248" dirty="0">
                <a:latin typeface="Tahoma"/>
                <a:cs typeface="Tahoma"/>
              </a:rPr>
              <a:t> </a:t>
            </a:r>
            <a:r>
              <a:rPr sz="1982" spc="-59" dirty="0">
                <a:latin typeface="Tahoma"/>
                <a:cs typeface="Tahoma"/>
              </a:rPr>
              <a:t>non-unif</a:t>
            </a:r>
            <a:r>
              <a:rPr sz="1982" spc="-129" dirty="0">
                <a:latin typeface="Tahoma"/>
                <a:cs typeface="Tahoma"/>
              </a:rPr>
              <a:t>o</a:t>
            </a:r>
            <a:r>
              <a:rPr sz="1982" spc="-50" dirty="0">
                <a:latin typeface="Tahoma"/>
                <a:cs typeface="Tahoma"/>
              </a:rPr>
              <a:t>rm</a:t>
            </a:r>
            <a:r>
              <a:rPr sz="1982" spc="248" dirty="0">
                <a:latin typeface="Tahoma"/>
                <a:cs typeface="Tahoma"/>
              </a:rPr>
              <a:t> </a:t>
            </a:r>
            <a:r>
              <a:rPr sz="1982" spc="-50" dirty="0">
                <a:latin typeface="Tahoma"/>
                <a:cs typeface="Tahoma"/>
              </a:rPr>
              <a:t>grid</a:t>
            </a:r>
            <a:r>
              <a:rPr sz="1982" spc="258" dirty="0">
                <a:latin typeface="Tahoma"/>
                <a:cs typeface="Tahoma"/>
              </a:rPr>
              <a:t> </a:t>
            </a:r>
            <a:r>
              <a:rPr sz="1982" spc="-79" dirty="0">
                <a:latin typeface="Tahoma"/>
                <a:cs typeface="Tahoma"/>
              </a:rPr>
              <a:t>on</a:t>
            </a:r>
            <a:r>
              <a:rPr sz="1982" spc="248" dirty="0">
                <a:latin typeface="Tahoma"/>
                <a:cs typeface="Tahoma"/>
              </a:rPr>
              <a:t> </a:t>
            </a:r>
            <a:r>
              <a:rPr sz="1982" dirty="0">
                <a:latin typeface="Tahoma"/>
                <a:cs typeface="Tahoma"/>
              </a:rPr>
              <a:t>E</a:t>
            </a:r>
            <a:r>
              <a:rPr sz="1982" spc="-59" dirty="0">
                <a:latin typeface="Tahoma"/>
                <a:cs typeface="Tahoma"/>
              </a:rPr>
              <a:t>a</a:t>
            </a:r>
            <a:r>
              <a:rPr sz="1982" spc="-10" dirty="0">
                <a:latin typeface="Tahoma"/>
                <a:cs typeface="Tahoma"/>
              </a:rPr>
              <a:t>rth’s </a:t>
            </a:r>
            <a:r>
              <a:rPr sz="1982" spc="-69" dirty="0">
                <a:latin typeface="Tahoma"/>
                <a:cs typeface="Tahoma"/>
              </a:rPr>
              <a:t>surface.</a:t>
            </a:r>
            <a:r>
              <a:rPr sz="1982" dirty="0">
                <a:latin typeface="Tahoma"/>
                <a:cs typeface="Tahoma"/>
              </a:rPr>
              <a:t>  </a:t>
            </a:r>
            <a:r>
              <a:rPr sz="1982" spc="-297" dirty="0">
                <a:latin typeface="Tahoma"/>
                <a:cs typeface="Tahoma"/>
              </a:rPr>
              <a:t> </a:t>
            </a:r>
            <a:r>
              <a:rPr sz="1982" dirty="0">
                <a:latin typeface="Tahoma"/>
                <a:cs typeface="Tahoma"/>
              </a:rPr>
              <a:t>This</a:t>
            </a:r>
            <a:r>
              <a:rPr sz="1982" spc="258" dirty="0">
                <a:latin typeface="Tahoma"/>
                <a:cs typeface="Tahoma"/>
              </a:rPr>
              <a:t> </a:t>
            </a:r>
            <a:r>
              <a:rPr sz="1982" spc="-59" dirty="0">
                <a:latin typeface="Tahoma"/>
                <a:cs typeface="Tahoma"/>
              </a:rPr>
              <a:t>yields</a:t>
            </a:r>
            <a:r>
              <a:rPr sz="1982" spc="268" dirty="0">
                <a:latin typeface="Tahoma"/>
                <a:cs typeface="Tahoma"/>
              </a:rPr>
              <a:t> </a:t>
            </a:r>
            <a:r>
              <a:rPr sz="1982" spc="-59" dirty="0">
                <a:latin typeface="Tahoma"/>
                <a:cs typeface="Tahoma"/>
              </a:rPr>
              <a:t>great</a:t>
            </a:r>
            <a:r>
              <a:rPr sz="1982" spc="268" dirty="0">
                <a:latin typeface="Tahoma"/>
                <a:cs typeface="Tahoma"/>
              </a:rPr>
              <a:t> </a:t>
            </a:r>
            <a:r>
              <a:rPr sz="1982" spc="-40" dirty="0">
                <a:latin typeface="Tahoma"/>
                <a:cs typeface="Tahoma"/>
              </a:rPr>
              <a:t>dist</a:t>
            </a:r>
            <a:r>
              <a:rPr sz="1982" spc="-109" dirty="0">
                <a:latin typeface="Tahoma"/>
                <a:cs typeface="Tahoma"/>
              </a:rPr>
              <a:t>o</a:t>
            </a:r>
            <a:r>
              <a:rPr sz="1982" spc="-20" dirty="0">
                <a:latin typeface="Tahoma"/>
                <a:cs typeface="Tahoma"/>
              </a:rPr>
              <a:t>rtion</a:t>
            </a:r>
            <a:r>
              <a:rPr sz="1982" spc="258" dirty="0">
                <a:latin typeface="Tahoma"/>
                <a:cs typeface="Tahoma"/>
              </a:rPr>
              <a:t> </a:t>
            </a:r>
            <a:r>
              <a:rPr sz="1982" spc="-30" dirty="0">
                <a:latin typeface="Tahoma"/>
                <a:cs typeface="Tahoma"/>
              </a:rPr>
              <a:t>in</a:t>
            </a:r>
            <a:r>
              <a:rPr sz="1982" spc="258" dirty="0">
                <a:latin typeface="Tahoma"/>
                <a:cs typeface="Tahoma"/>
              </a:rPr>
              <a:t> </a:t>
            </a:r>
            <a:r>
              <a:rPr sz="1982" spc="-59" dirty="0">
                <a:latin typeface="Tahoma"/>
                <a:cs typeface="Tahoma"/>
              </a:rPr>
              <a:t>the</a:t>
            </a:r>
            <a:r>
              <a:rPr sz="1982" spc="258" dirty="0">
                <a:latin typeface="Tahoma"/>
                <a:cs typeface="Tahoma"/>
              </a:rPr>
              <a:t> </a:t>
            </a:r>
            <a:r>
              <a:rPr sz="1982" spc="-69" dirty="0">
                <a:latin typeface="Tahoma"/>
                <a:cs typeface="Tahoma"/>
              </a:rPr>
              <a:t>regridded</a:t>
            </a:r>
            <a:r>
              <a:rPr sz="1982" spc="258" dirty="0">
                <a:latin typeface="Tahoma"/>
                <a:cs typeface="Tahoma"/>
              </a:rPr>
              <a:t> </a:t>
            </a:r>
            <a:r>
              <a:rPr sz="1982" spc="-50" dirty="0">
                <a:latin typeface="Tahoma"/>
                <a:cs typeface="Tahoma"/>
              </a:rPr>
              <a:t>files</a:t>
            </a:r>
            <a:r>
              <a:rPr sz="1982" spc="268" dirty="0">
                <a:latin typeface="Tahoma"/>
                <a:cs typeface="Tahoma"/>
              </a:rPr>
              <a:t> </a:t>
            </a:r>
            <a:r>
              <a:rPr sz="1982" spc="-99" dirty="0">
                <a:latin typeface="Tahoma"/>
                <a:cs typeface="Tahoma"/>
              </a:rPr>
              <a:t>when</a:t>
            </a:r>
            <a:r>
              <a:rPr sz="1982" spc="258" dirty="0">
                <a:latin typeface="Tahoma"/>
                <a:cs typeface="Tahoma"/>
              </a:rPr>
              <a:t> </a:t>
            </a:r>
            <a:r>
              <a:rPr sz="1982" spc="-59" dirty="0">
                <a:latin typeface="Tahoma"/>
                <a:cs typeface="Tahoma"/>
              </a:rPr>
              <a:t>spline</a:t>
            </a:r>
            <a:r>
              <a:rPr sz="1982" spc="-50" dirty="0">
                <a:latin typeface="Tahoma"/>
                <a:cs typeface="Tahoma"/>
              </a:rPr>
              <a:t> inter</a:t>
            </a:r>
            <a:r>
              <a:rPr sz="1982" spc="-20" dirty="0">
                <a:latin typeface="Tahoma"/>
                <a:cs typeface="Tahoma"/>
              </a:rPr>
              <a:t>p</a:t>
            </a:r>
            <a:r>
              <a:rPr sz="1982" spc="-50" dirty="0">
                <a:latin typeface="Tahoma"/>
                <a:cs typeface="Tahoma"/>
              </a:rPr>
              <a:t>olation</a:t>
            </a:r>
            <a:r>
              <a:rPr sz="1982" spc="40" dirty="0">
                <a:latin typeface="Tahoma"/>
                <a:cs typeface="Tahoma"/>
              </a:rPr>
              <a:t> </a:t>
            </a:r>
            <a:r>
              <a:rPr sz="1982" spc="-69" dirty="0">
                <a:latin typeface="Tahoma"/>
                <a:cs typeface="Tahoma"/>
              </a:rPr>
              <a:t>is</a:t>
            </a:r>
            <a:r>
              <a:rPr sz="1982" spc="30" dirty="0">
                <a:latin typeface="Tahoma"/>
                <a:cs typeface="Tahoma"/>
              </a:rPr>
              <a:t> </a:t>
            </a:r>
            <a:r>
              <a:rPr sz="1982" spc="-109" dirty="0">
                <a:latin typeface="Tahoma"/>
                <a:cs typeface="Tahoma"/>
              </a:rPr>
              <a:t>used,</a:t>
            </a:r>
            <a:r>
              <a:rPr sz="1982" spc="30" dirty="0">
                <a:latin typeface="Tahoma"/>
                <a:cs typeface="Tahoma"/>
              </a:rPr>
              <a:t> </a:t>
            </a:r>
            <a:r>
              <a:rPr sz="1982" spc="-129" dirty="0">
                <a:latin typeface="Tahoma"/>
                <a:cs typeface="Tahoma"/>
              </a:rPr>
              <a:t>es</a:t>
            </a:r>
            <a:r>
              <a:rPr sz="1982" spc="-99" dirty="0">
                <a:latin typeface="Tahoma"/>
                <a:cs typeface="Tahoma"/>
              </a:rPr>
              <a:t>p</a:t>
            </a:r>
            <a:r>
              <a:rPr sz="1982" spc="-59" dirty="0">
                <a:latin typeface="Tahoma"/>
                <a:cs typeface="Tahoma"/>
              </a:rPr>
              <a:t>ecially</a:t>
            </a:r>
            <a:r>
              <a:rPr sz="1982" spc="40" dirty="0">
                <a:latin typeface="Tahoma"/>
                <a:cs typeface="Tahoma"/>
              </a:rPr>
              <a:t> </a:t>
            </a:r>
            <a:r>
              <a:rPr sz="1982" spc="-30" dirty="0">
                <a:latin typeface="Tahoma"/>
                <a:cs typeface="Tahoma"/>
              </a:rPr>
              <a:t>at</a:t>
            </a:r>
            <a:r>
              <a:rPr sz="1982" spc="30" dirty="0">
                <a:latin typeface="Tahoma"/>
                <a:cs typeface="Tahoma"/>
              </a:rPr>
              <a:t> </a:t>
            </a:r>
            <a:r>
              <a:rPr sz="1982" spc="-79" dirty="0">
                <a:latin typeface="Tahoma"/>
                <a:cs typeface="Tahoma"/>
              </a:rPr>
              <a:t>high</a:t>
            </a:r>
            <a:r>
              <a:rPr sz="1982" spc="30" dirty="0">
                <a:latin typeface="Tahoma"/>
                <a:cs typeface="Tahoma"/>
              </a:rPr>
              <a:t> </a:t>
            </a:r>
            <a:r>
              <a:rPr sz="1982" spc="-50" dirty="0">
                <a:latin typeface="Tahoma"/>
                <a:cs typeface="Tahoma"/>
              </a:rPr>
              <a:t>latitudes.</a:t>
            </a:r>
            <a:endParaRPr sz="1982">
              <a:latin typeface="Tahoma"/>
              <a:cs typeface="Tahoma"/>
            </a:endParaRPr>
          </a:p>
          <a:p>
            <a:pPr>
              <a:lnSpc>
                <a:spcPct val="100000"/>
              </a:lnSpc>
            </a:pPr>
            <a:endParaRPr sz="1982">
              <a:latin typeface="Times New Roman"/>
              <a:cs typeface="Times New Roman"/>
            </a:endParaRPr>
          </a:p>
          <a:p>
            <a:pPr>
              <a:spcBef>
                <a:spcPts val="107"/>
              </a:spcBef>
            </a:pPr>
            <a:endParaRPr sz="2279">
              <a:latin typeface="Times New Roman"/>
              <a:cs typeface="Times New Roman"/>
            </a:endParaRPr>
          </a:p>
          <a:p>
            <a:pPr marL="32718" algn="just"/>
            <a:r>
              <a:rPr sz="1982" spc="-40" dirty="0">
                <a:solidFill>
                  <a:srgbClr val="FFFFFF"/>
                </a:solidFill>
                <a:latin typeface="Tahoma"/>
                <a:cs typeface="Tahoma"/>
              </a:rPr>
              <a:t>Solution</a:t>
            </a:r>
            <a:endParaRPr sz="1982">
              <a:latin typeface="Tahoma"/>
              <a:cs typeface="Tahoma"/>
            </a:endParaRPr>
          </a:p>
          <a:p>
            <a:pPr marL="32718" marR="10067" algn="just">
              <a:spcBef>
                <a:spcPts val="565"/>
              </a:spcBef>
            </a:pPr>
            <a:r>
              <a:rPr sz="1982" spc="-99" dirty="0">
                <a:latin typeface="Tahoma"/>
                <a:cs typeface="Tahoma"/>
              </a:rPr>
              <a:t>Inter</a:t>
            </a:r>
            <a:r>
              <a:rPr sz="1982" spc="-79" dirty="0">
                <a:latin typeface="Tahoma"/>
                <a:cs typeface="Tahoma"/>
              </a:rPr>
              <a:t>p</a:t>
            </a:r>
            <a:r>
              <a:rPr sz="1982" spc="-59" dirty="0">
                <a:latin typeface="Tahoma"/>
                <a:cs typeface="Tahoma"/>
              </a:rPr>
              <a:t>olation</a:t>
            </a:r>
            <a:r>
              <a:rPr sz="1982" spc="40" dirty="0">
                <a:latin typeface="Tahoma"/>
                <a:cs typeface="Tahoma"/>
              </a:rPr>
              <a:t> </a:t>
            </a:r>
            <a:r>
              <a:rPr sz="1982" dirty="0">
                <a:latin typeface="Tahoma"/>
                <a:cs typeface="Tahoma"/>
              </a:rPr>
              <a:t>i</a:t>
            </a:r>
            <a:r>
              <a:rPr sz="1982" spc="-149" dirty="0">
                <a:latin typeface="Tahoma"/>
                <a:cs typeface="Tahoma"/>
              </a:rPr>
              <a:t>s</a:t>
            </a:r>
            <a:r>
              <a:rPr sz="1982" spc="30" dirty="0">
                <a:latin typeface="Tahoma"/>
                <a:cs typeface="Tahoma"/>
              </a:rPr>
              <a:t> </a:t>
            </a:r>
            <a:r>
              <a:rPr sz="1982" spc="-79" dirty="0">
                <a:latin typeface="Tahoma"/>
                <a:cs typeface="Tahoma"/>
              </a:rPr>
              <a:t>c</a:t>
            </a:r>
            <a:r>
              <a:rPr sz="1982" spc="-149" dirty="0">
                <a:latin typeface="Tahoma"/>
                <a:cs typeface="Tahoma"/>
              </a:rPr>
              <a:t>a</a:t>
            </a:r>
            <a:r>
              <a:rPr sz="1982" spc="-79" dirty="0">
                <a:latin typeface="Tahoma"/>
                <a:cs typeface="Tahoma"/>
              </a:rPr>
              <a:t>rried</a:t>
            </a:r>
            <a:r>
              <a:rPr sz="1982" spc="30" dirty="0">
                <a:latin typeface="Tahoma"/>
                <a:cs typeface="Tahoma"/>
              </a:rPr>
              <a:t> </a:t>
            </a:r>
            <a:r>
              <a:rPr sz="1982" spc="-59" dirty="0">
                <a:latin typeface="Tahoma"/>
                <a:cs typeface="Tahoma"/>
              </a:rPr>
              <a:t>out</a:t>
            </a:r>
            <a:r>
              <a:rPr sz="1982" spc="30" dirty="0">
                <a:latin typeface="Tahoma"/>
                <a:cs typeface="Tahoma"/>
              </a:rPr>
              <a:t> </a:t>
            </a:r>
            <a:r>
              <a:rPr sz="1982" spc="-99" dirty="0">
                <a:latin typeface="Tahoma"/>
                <a:cs typeface="Tahoma"/>
              </a:rPr>
              <a:t>on</a:t>
            </a:r>
            <a:r>
              <a:rPr sz="1982" spc="30" dirty="0">
                <a:latin typeface="Tahoma"/>
                <a:cs typeface="Tahoma"/>
              </a:rPr>
              <a:t> </a:t>
            </a:r>
            <a:r>
              <a:rPr sz="1982" spc="-149" dirty="0">
                <a:latin typeface="Tahoma"/>
                <a:cs typeface="Tahoma"/>
              </a:rPr>
              <a:t>new</a:t>
            </a:r>
            <a:r>
              <a:rPr sz="1982" spc="30" dirty="0">
                <a:latin typeface="Tahoma"/>
                <a:cs typeface="Tahoma"/>
              </a:rPr>
              <a:t> </a:t>
            </a:r>
            <a:r>
              <a:rPr sz="1982" spc="-79" dirty="0">
                <a:latin typeface="Tahoma"/>
                <a:cs typeface="Tahoma"/>
              </a:rPr>
              <a:t>c</a:t>
            </a:r>
            <a:r>
              <a:rPr sz="1982" spc="-40" dirty="0">
                <a:latin typeface="Tahoma"/>
                <a:cs typeface="Tahoma"/>
              </a:rPr>
              <a:t>o</a:t>
            </a:r>
            <a:r>
              <a:rPr sz="1982" spc="-168" dirty="0">
                <a:latin typeface="Tahoma"/>
                <a:cs typeface="Tahoma"/>
              </a:rPr>
              <a:t>o</a:t>
            </a:r>
            <a:r>
              <a:rPr sz="1982" spc="-79" dirty="0">
                <a:latin typeface="Tahoma"/>
                <a:cs typeface="Tahoma"/>
              </a:rPr>
              <a:t>rdinates,</a:t>
            </a:r>
            <a:r>
              <a:rPr sz="1982" spc="30" dirty="0">
                <a:latin typeface="Tahoma"/>
                <a:cs typeface="Tahoma"/>
              </a:rPr>
              <a:t> </a:t>
            </a:r>
            <a:r>
              <a:rPr sz="1982" spc="-79" dirty="0">
                <a:latin typeface="Tahoma"/>
                <a:cs typeface="Tahoma"/>
              </a:rPr>
              <a:t>obtained</a:t>
            </a:r>
            <a:r>
              <a:rPr sz="1982" spc="40" dirty="0">
                <a:latin typeface="Tahoma"/>
                <a:cs typeface="Tahoma"/>
              </a:rPr>
              <a:t> </a:t>
            </a:r>
            <a:r>
              <a:rPr sz="1982" spc="-149" dirty="0">
                <a:latin typeface="Tahoma"/>
                <a:cs typeface="Tahoma"/>
              </a:rPr>
              <a:t>b</a:t>
            </a:r>
            <a:r>
              <a:rPr sz="1982" spc="-89" dirty="0">
                <a:latin typeface="Tahoma"/>
                <a:cs typeface="Tahoma"/>
              </a:rPr>
              <a:t>y</a:t>
            </a:r>
            <a:r>
              <a:rPr sz="1982" spc="30" dirty="0">
                <a:latin typeface="Tahoma"/>
                <a:cs typeface="Tahoma"/>
              </a:rPr>
              <a:t> </a:t>
            </a:r>
            <a:r>
              <a:rPr sz="1982" spc="-149" dirty="0">
                <a:latin typeface="Tahoma"/>
                <a:cs typeface="Tahoma"/>
              </a:rPr>
              <a:t>p</a:t>
            </a:r>
            <a:r>
              <a:rPr sz="1982" spc="-69" dirty="0">
                <a:latin typeface="Tahoma"/>
                <a:cs typeface="Tahoma"/>
              </a:rPr>
              <a:t>rojecting</a:t>
            </a:r>
            <a:r>
              <a:rPr sz="1982" spc="30" dirty="0">
                <a:latin typeface="Tahoma"/>
                <a:cs typeface="Tahoma"/>
              </a:rPr>
              <a:t> </a:t>
            </a:r>
            <a:r>
              <a:rPr sz="1982" spc="-69" dirty="0">
                <a:latin typeface="Tahoma"/>
                <a:cs typeface="Tahoma"/>
              </a:rPr>
              <a:t>old</a:t>
            </a:r>
            <a:r>
              <a:rPr sz="1982" spc="-50" dirty="0">
                <a:latin typeface="Tahoma"/>
                <a:cs typeface="Tahoma"/>
              </a:rPr>
              <a:t> c</a:t>
            </a:r>
            <a:r>
              <a:rPr sz="1982" spc="-10" dirty="0">
                <a:latin typeface="Tahoma"/>
                <a:cs typeface="Tahoma"/>
              </a:rPr>
              <a:t>o</a:t>
            </a:r>
            <a:r>
              <a:rPr sz="1982" spc="-139" dirty="0">
                <a:latin typeface="Tahoma"/>
                <a:cs typeface="Tahoma"/>
              </a:rPr>
              <a:t>o</a:t>
            </a:r>
            <a:r>
              <a:rPr sz="1982" spc="-59" dirty="0">
                <a:latin typeface="Tahoma"/>
                <a:cs typeface="Tahoma"/>
              </a:rPr>
              <a:t>rdinates</a:t>
            </a:r>
            <a:r>
              <a:rPr sz="1982" spc="178" dirty="0">
                <a:latin typeface="Tahoma"/>
                <a:cs typeface="Tahoma"/>
              </a:rPr>
              <a:t> </a:t>
            </a:r>
            <a:r>
              <a:rPr sz="1982" spc="-40" dirty="0">
                <a:latin typeface="Tahoma"/>
                <a:cs typeface="Tahoma"/>
              </a:rPr>
              <a:t>onto</a:t>
            </a:r>
            <a:r>
              <a:rPr sz="1982" spc="178" dirty="0">
                <a:latin typeface="Tahoma"/>
                <a:cs typeface="Tahoma"/>
              </a:rPr>
              <a:t> </a:t>
            </a:r>
            <a:r>
              <a:rPr sz="1982" spc="-89" dirty="0">
                <a:latin typeface="Tahoma"/>
                <a:cs typeface="Tahoma"/>
              </a:rPr>
              <a:t>a</a:t>
            </a:r>
            <a:r>
              <a:rPr sz="1982" spc="178" dirty="0">
                <a:latin typeface="Tahoma"/>
                <a:cs typeface="Tahoma"/>
              </a:rPr>
              <a:t> </a:t>
            </a:r>
            <a:r>
              <a:rPr sz="1982" spc="-69" dirty="0">
                <a:latin typeface="Tahoma"/>
                <a:cs typeface="Tahoma"/>
              </a:rPr>
              <a:t>plane</a:t>
            </a:r>
            <a:r>
              <a:rPr sz="1982" spc="178" dirty="0">
                <a:latin typeface="Tahoma"/>
                <a:cs typeface="Tahoma"/>
              </a:rPr>
              <a:t> </a:t>
            </a:r>
            <a:r>
              <a:rPr sz="1982" spc="-50" dirty="0">
                <a:latin typeface="Tahoma"/>
                <a:cs typeface="Tahoma"/>
              </a:rPr>
              <a:t>tangent</a:t>
            </a:r>
            <a:r>
              <a:rPr sz="1982" spc="178" dirty="0">
                <a:latin typeface="Tahoma"/>
                <a:cs typeface="Tahoma"/>
              </a:rPr>
              <a:t> </a:t>
            </a:r>
            <a:r>
              <a:rPr sz="1982" spc="-10" dirty="0">
                <a:latin typeface="Tahoma"/>
                <a:cs typeface="Tahoma"/>
              </a:rPr>
              <a:t>to</a:t>
            </a:r>
            <a:r>
              <a:rPr sz="1982" spc="178" dirty="0">
                <a:latin typeface="Tahoma"/>
                <a:cs typeface="Tahoma"/>
              </a:rPr>
              <a:t> </a:t>
            </a:r>
            <a:r>
              <a:rPr sz="1982" spc="-59" dirty="0">
                <a:latin typeface="Tahoma"/>
                <a:cs typeface="Tahoma"/>
              </a:rPr>
              <a:t>the</a:t>
            </a:r>
            <a:r>
              <a:rPr sz="1982" spc="178" dirty="0">
                <a:latin typeface="Tahoma"/>
                <a:cs typeface="Tahoma"/>
              </a:rPr>
              <a:t> </a:t>
            </a:r>
            <a:r>
              <a:rPr sz="1982" dirty="0">
                <a:latin typeface="Tahoma"/>
                <a:cs typeface="Tahoma"/>
              </a:rPr>
              <a:t>E</a:t>
            </a:r>
            <a:r>
              <a:rPr sz="1982" spc="-59" dirty="0">
                <a:latin typeface="Tahoma"/>
                <a:cs typeface="Tahoma"/>
              </a:rPr>
              <a:t>a</a:t>
            </a:r>
            <a:r>
              <a:rPr sz="1982" spc="-30" dirty="0">
                <a:latin typeface="Tahoma"/>
                <a:cs typeface="Tahoma"/>
              </a:rPr>
              <a:t>rth.</a:t>
            </a:r>
            <a:r>
              <a:rPr sz="1982" dirty="0">
                <a:latin typeface="Tahoma"/>
                <a:cs typeface="Tahoma"/>
              </a:rPr>
              <a:t> </a:t>
            </a:r>
            <a:r>
              <a:rPr sz="1982" spc="59" dirty="0">
                <a:latin typeface="Tahoma"/>
                <a:cs typeface="Tahoma"/>
              </a:rPr>
              <a:t> </a:t>
            </a:r>
            <a:r>
              <a:rPr sz="1982" spc="-20" dirty="0">
                <a:latin typeface="Tahoma"/>
                <a:cs typeface="Tahoma"/>
              </a:rPr>
              <a:t>The</a:t>
            </a:r>
            <a:r>
              <a:rPr sz="1982" spc="178" dirty="0">
                <a:latin typeface="Tahoma"/>
                <a:cs typeface="Tahoma"/>
              </a:rPr>
              <a:t> </a:t>
            </a:r>
            <a:r>
              <a:rPr sz="1982" spc="-20" dirty="0">
                <a:latin typeface="Tahoma"/>
                <a:cs typeface="Tahoma"/>
              </a:rPr>
              <a:t>point</a:t>
            </a:r>
            <a:r>
              <a:rPr sz="1982" spc="178" dirty="0">
                <a:latin typeface="Tahoma"/>
                <a:cs typeface="Tahoma"/>
              </a:rPr>
              <a:t> </a:t>
            </a:r>
            <a:r>
              <a:rPr sz="1982" spc="-50" dirty="0">
                <a:latin typeface="Tahoma"/>
                <a:cs typeface="Tahoma"/>
              </a:rPr>
              <a:t>of</a:t>
            </a:r>
            <a:r>
              <a:rPr sz="1982" spc="178" dirty="0">
                <a:latin typeface="Tahoma"/>
                <a:cs typeface="Tahoma"/>
              </a:rPr>
              <a:t> </a:t>
            </a:r>
            <a:r>
              <a:rPr sz="1982" spc="-59" dirty="0">
                <a:latin typeface="Tahoma"/>
                <a:cs typeface="Tahoma"/>
              </a:rPr>
              <a:t>tangency</a:t>
            </a:r>
            <a:r>
              <a:rPr sz="1982" spc="-40" dirty="0">
                <a:latin typeface="Tahoma"/>
                <a:cs typeface="Tahoma"/>
              </a:rPr>
              <a:t> </a:t>
            </a:r>
            <a:r>
              <a:rPr sz="1982" spc="-30" dirty="0">
                <a:latin typeface="Tahoma"/>
                <a:cs typeface="Tahoma"/>
              </a:rPr>
              <a:t>l</a:t>
            </a:r>
            <a:r>
              <a:rPr sz="1982" spc="-10" dirty="0">
                <a:latin typeface="Tahoma"/>
                <a:cs typeface="Tahoma"/>
              </a:rPr>
              <a:t>o</a:t>
            </a:r>
            <a:r>
              <a:rPr sz="1982" spc="-89" dirty="0">
                <a:latin typeface="Tahoma"/>
                <a:cs typeface="Tahoma"/>
              </a:rPr>
              <a:t>cates</a:t>
            </a:r>
            <a:r>
              <a:rPr sz="1982" spc="30" dirty="0">
                <a:latin typeface="Tahoma"/>
                <a:cs typeface="Tahoma"/>
              </a:rPr>
              <a:t> </a:t>
            </a:r>
            <a:r>
              <a:rPr sz="1982" spc="-30" dirty="0">
                <a:latin typeface="Tahoma"/>
                <a:cs typeface="Tahoma"/>
              </a:rPr>
              <a:t>at</a:t>
            </a:r>
            <a:r>
              <a:rPr sz="1982" spc="30" dirty="0">
                <a:latin typeface="Tahoma"/>
                <a:cs typeface="Tahoma"/>
              </a:rPr>
              <a:t> </a:t>
            </a:r>
            <a:r>
              <a:rPr sz="1982" spc="-69" dirty="0">
                <a:latin typeface="Tahoma"/>
                <a:cs typeface="Tahoma"/>
              </a:rPr>
              <a:t>c</a:t>
            </a:r>
            <a:r>
              <a:rPr sz="1982" spc="-30" dirty="0">
                <a:latin typeface="Tahoma"/>
                <a:cs typeface="Tahoma"/>
              </a:rPr>
              <a:t>o</a:t>
            </a:r>
            <a:r>
              <a:rPr sz="1982" spc="-159" dirty="0">
                <a:latin typeface="Tahoma"/>
                <a:cs typeface="Tahoma"/>
              </a:rPr>
              <a:t>o</a:t>
            </a:r>
            <a:r>
              <a:rPr sz="1982" spc="-59" dirty="0">
                <a:latin typeface="Tahoma"/>
                <a:cs typeface="Tahoma"/>
              </a:rPr>
              <a:t>rdin</a:t>
            </a:r>
            <a:r>
              <a:rPr sz="1982" spc="-79" dirty="0">
                <a:latin typeface="Tahoma"/>
                <a:cs typeface="Tahoma"/>
              </a:rPr>
              <a:t>ate</a:t>
            </a:r>
            <a:r>
              <a:rPr sz="1982" spc="-139" dirty="0">
                <a:latin typeface="Tahoma"/>
                <a:cs typeface="Tahoma"/>
              </a:rPr>
              <a:t>s</a:t>
            </a:r>
            <a:r>
              <a:rPr sz="1982" spc="30" dirty="0">
                <a:latin typeface="Tahoma"/>
                <a:cs typeface="Tahoma"/>
              </a:rPr>
              <a:t> </a:t>
            </a:r>
            <a:r>
              <a:rPr sz="1982" spc="-99" dirty="0">
                <a:latin typeface="Tahoma"/>
                <a:cs typeface="Tahoma"/>
              </a:rPr>
              <a:t>7</a:t>
            </a:r>
            <a:r>
              <a:rPr sz="1982" spc="-109" dirty="0">
                <a:latin typeface="Tahoma"/>
                <a:cs typeface="Tahoma"/>
              </a:rPr>
              <a:t>2</a:t>
            </a:r>
            <a:r>
              <a:rPr sz="2081" i="1" spc="608" baseline="27777" dirty="0">
                <a:latin typeface="Arial"/>
                <a:cs typeface="Arial"/>
              </a:rPr>
              <a:t>◦</a:t>
            </a:r>
            <a:r>
              <a:rPr sz="1982" spc="59" dirty="0">
                <a:latin typeface="Tahoma"/>
                <a:cs typeface="Tahoma"/>
              </a:rPr>
              <a:t>N</a:t>
            </a:r>
            <a:r>
              <a:rPr sz="1982" spc="30" dirty="0">
                <a:latin typeface="Tahoma"/>
                <a:cs typeface="Tahoma"/>
              </a:rPr>
              <a:t> </a:t>
            </a:r>
            <a:r>
              <a:rPr sz="1982" spc="-99" dirty="0">
                <a:latin typeface="Tahoma"/>
                <a:cs typeface="Tahoma"/>
              </a:rPr>
              <a:t>40</a:t>
            </a:r>
            <a:r>
              <a:rPr sz="2081" i="1" spc="608" baseline="27777" dirty="0">
                <a:latin typeface="Arial"/>
                <a:cs typeface="Arial"/>
              </a:rPr>
              <a:t>◦</a:t>
            </a:r>
            <a:r>
              <a:rPr sz="1982" dirty="0">
                <a:latin typeface="Tahoma"/>
                <a:cs typeface="Tahoma"/>
              </a:rPr>
              <a:t>W,</a:t>
            </a:r>
            <a:r>
              <a:rPr sz="1982" spc="30" dirty="0">
                <a:latin typeface="Tahoma"/>
                <a:cs typeface="Tahoma"/>
              </a:rPr>
              <a:t> </a:t>
            </a:r>
            <a:r>
              <a:rPr sz="1982" spc="-40" dirty="0">
                <a:latin typeface="Tahoma"/>
                <a:cs typeface="Tahoma"/>
              </a:rPr>
              <a:t>in</a:t>
            </a:r>
            <a:r>
              <a:rPr sz="1982" spc="40" dirty="0">
                <a:latin typeface="Tahoma"/>
                <a:cs typeface="Tahoma"/>
              </a:rPr>
              <a:t> </a:t>
            </a:r>
            <a:r>
              <a:rPr sz="1982" spc="-79" dirty="0">
                <a:latin typeface="Tahoma"/>
                <a:cs typeface="Tahoma"/>
              </a:rPr>
              <a:t>the</a:t>
            </a:r>
            <a:r>
              <a:rPr sz="1982" spc="30" dirty="0">
                <a:latin typeface="Tahoma"/>
                <a:cs typeface="Tahoma"/>
              </a:rPr>
              <a:t> </a:t>
            </a:r>
            <a:r>
              <a:rPr sz="1982" spc="-69" dirty="0">
                <a:latin typeface="Tahoma"/>
                <a:cs typeface="Tahoma"/>
              </a:rPr>
              <a:t>middle</a:t>
            </a:r>
            <a:r>
              <a:rPr sz="1982" spc="40" dirty="0">
                <a:latin typeface="Tahoma"/>
                <a:cs typeface="Tahoma"/>
              </a:rPr>
              <a:t> </a:t>
            </a:r>
            <a:r>
              <a:rPr sz="1982" spc="-69" dirty="0">
                <a:latin typeface="Tahoma"/>
                <a:cs typeface="Tahoma"/>
              </a:rPr>
              <a:t>of</a:t>
            </a:r>
            <a:r>
              <a:rPr sz="1982" spc="40" dirty="0">
                <a:latin typeface="Tahoma"/>
                <a:cs typeface="Tahoma"/>
              </a:rPr>
              <a:t> </a:t>
            </a:r>
            <a:r>
              <a:rPr sz="1982" spc="-30" dirty="0">
                <a:latin typeface="Tahoma"/>
                <a:cs typeface="Tahoma"/>
              </a:rPr>
              <a:t>G</a:t>
            </a:r>
            <a:r>
              <a:rPr sz="1982" spc="-109" dirty="0">
                <a:latin typeface="Tahoma"/>
                <a:cs typeface="Tahoma"/>
              </a:rPr>
              <a:t>re</a:t>
            </a:r>
            <a:r>
              <a:rPr sz="1982" spc="-99" dirty="0">
                <a:latin typeface="Tahoma"/>
                <a:cs typeface="Tahoma"/>
              </a:rPr>
              <a:t>enla</a:t>
            </a:r>
            <a:r>
              <a:rPr sz="1982" spc="-79" dirty="0">
                <a:latin typeface="Tahoma"/>
                <a:cs typeface="Tahoma"/>
              </a:rPr>
              <a:t>nd.</a:t>
            </a:r>
            <a:endParaRPr sz="1982">
              <a:latin typeface="Tahoma"/>
              <a:cs typeface="Tahoma"/>
            </a:endParaRPr>
          </a:p>
        </p:txBody>
      </p:sp>
      <p:sp>
        <p:nvSpPr>
          <p:cNvPr id="9" name="object 9"/>
          <p:cNvSpPr txBox="1">
            <a:spLocks noGrp="1"/>
          </p:cNvSpPr>
          <p:nvPr>
            <p:ph type="sldNum" sz="quarter" idx="4294967295"/>
          </p:nvPr>
        </p:nvSpPr>
        <p:spPr>
          <a:xfrm>
            <a:off x="8632414" y="6622426"/>
            <a:ext cx="368694" cy="553998"/>
          </a:xfrm>
          <a:prstGeom prst="rect">
            <a:avLst/>
          </a:prstGeom>
        </p:spPr>
        <p:txBody>
          <a:bodyPr vert="horz" wrap="square" lIns="0" tIns="0" rIns="0" bIns="0" rtlCol="0">
            <a:spAutoFit/>
          </a:bodyPr>
          <a:lstStyle/>
          <a:p>
            <a:pPr marL="50335"/>
            <a:fld id="{81D60167-4931-47E6-BA6A-407CBD079E47}" type="slidenum">
              <a:rPr dirty="0"/>
              <a:pPr marL="50335"/>
              <a:t>32</a:t>
            </a:fld>
            <a:r>
              <a:rPr spc="-149" dirty="0"/>
              <a:t> </a:t>
            </a:r>
            <a:r>
              <a:rPr dirty="0"/>
              <a:t>/</a:t>
            </a:r>
            <a:r>
              <a:rPr spc="-149" dirty="0"/>
              <a:t> </a:t>
            </a:r>
            <a:r>
              <a:rPr dirty="0"/>
              <a:t>9</a:t>
            </a:r>
          </a:p>
        </p:txBody>
      </p:sp>
    </p:spTree>
    <p:extLst>
      <p:ext uri="{BB962C8B-B14F-4D97-AF65-F5344CB8AC3E}">
        <p14:creationId xmlns:p14="http://schemas.microsoft.com/office/powerpoint/2010/main" val="933618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968" y="738460"/>
            <a:ext cx="8956140" cy="553998"/>
          </a:xfrm>
          <a:prstGeom prst="rect">
            <a:avLst/>
          </a:prstGeom>
        </p:spPr>
        <p:txBody>
          <a:bodyPr vert="horz" wrap="square" lIns="0" tIns="0" rIns="0" bIns="0" numCol="1" rtlCol="0" anchor="ctr" anchorCtr="0" compatLnSpc="1">
            <a:prstTxWarp prst="textNoShape">
              <a:avLst/>
            </a:prstTxWarp>
            <a:spAutoFit/>
          </a:bodyPr>
          <a:lstStyle/>
          <a:p>
            <a:pPr marL="25168"/>
            <a:r>
              <a:rPr sz="3600" spc="-30" dirty="0"/>
              <a:t>Principal</a:t>
            </a:r>
            <a:r>
              <a:rPr sz="3600" spc="50" dirty="0"/>
              <a:t> </a:t>
            </a:r>
            <a:r>
              <a:rPr sz="3600" spc="-89" dirty="0"/>
              <a:t>Com</a:t>
            </a:r>
            <a:r>
              <a:rPr sz="3600" dirty="0"/>
              <a:t>p</a:t>
            </a:r>
            <a:r>
              <a:rPr sz="3600" spc="-129" dirty="0"/>
              <a:t>onents</a:t>
            </a:r>
            <a:r>
              <a:rPr sz="3600" spc="50" dirty="0"/>
              <a:t> </a:t>
            </a:r>
            <a:r>
              <a:rPr sz="3600" spc="-30" dirty="0"/>
              <a:t>to</a:t>
            </a:r>
            <a:r>
              <a:rPr sz="3600" spc="59" dirty="0"/>
              <a:t> </a:t>
            </a:r>
            <a:r>
              <a:rPr sz="3600" spc="-129" dirty="0"/>
              <a:t>Generat</a:t>
            </a:r>
            <a:r>
              <a:rPr sz="3600" spc="-119" dirty="0"/>
              <a:t>e</a:t>
            </a:r>
            <a:r>
              <a:rPr sz="3600" spc="69" dirty="0"/>
              <a:t> </a:t>
            </a:r>
            <a:r>
              <a:rPr sz="3600" spc="-109" dirty="0"/>
              <a:t>New</a:t>
            </a:r>
            <a:r>
              <a:rPr sz="3600" spc="59" dirty="0"/>
              <a:t> </a:t>
            </a:r>
            <a:r>
              <a:rPr sz="3600" spc="-99" dirty="0" smtClean="0"/>
              <a:t>Sha</a:t>
            </a:r>
            <a:r>
              <a:rPr sz="3600" spc="-30" dirty="0" smtClean="0"/>
              <a:t>p</a:t>
            </a:r>
            <a:r>
              <a:rPr sz="3600" spc="-208" dirty="0" smtClean="0"/>
              <a:t>es</a:t>
            </a:r>
            <a:r>
              <a:rPr lang="en-GB" sz="3600" spc="-208" dirty="0" smtClean="0"/>
              <a:t>:</a:t>
            </a:r>
            <a:endParaRPr spc="-208" dirty="0"/>
          </a:p>
        </p:txBody>
      </p:sp>
      <p:sp>
        <p:nvSpPr>
          <p:cNvPr id="5" name="object 5"/>
          <p:cNvSpPr txBox="1"/>
          <p:nvPr/>
        </p:nvSpPr>
        <p:spPr>
          <a:xfrm>
            <a:off x="692411" y="2030919"/>
            <a:ext cx="7790436" cy="3611951"/>
          </a:xfrm>
          <a:prstGeom prst="rect">
            <a:avLst/>
          </a:prstGeom>
        </p:spPr>
        <p:txBody>
          <a:bodyPr vert="horz" wrap="square" lIns="0" tIns="0" rIns="0" bIns="0" rtlCol="0">
            <a:spAutoFit/>
          </a:bodyPr>
          <a:lstStyle/>
          <a:p>
            <a:pPr marL="567529" marR="10067" indent="5034" algn="just"/>
            <a:r>
              <a:rPr sz="1982" spc="-59" dirty="0">
                <a:latin typeface="Tahoma"/>
                <a:cs typeface="Tahoma"/>
              </a:rPr>
              <a:t>Each</a:t>
            </a:r>
            <a:r>
              <a:rPr sz="1982" spc="40" dirty="0">
                <a:latin typeface="Tahoma"/>
                <a:cs typeface="Tahoma"/>
              </a:rPr>
              <a:t> </a:t>
            </a:r>
            <a:r>
              <a:rPr sz="1982" spc="-69" dirty="0">
                <a:latin typeface="Tahoma"/>
                <a:cs typeface="Tahoma"/>
              </a:rPr>
              <a:t>of</a:t>
            </a:r>
            <a:r>
              <a:rPr sz="1982" spc="40" dirty="0">
                <a:latin typeface="Tahoma"/>
                <a:cs typeface="Tahoma"/>
              </a:rPr>
              <a:t> </a:t>
            </a:r>
            <a:r>
              <a:rPr sz="1982" spc="-89" dirty="0">
                <a:latin typeface="Tahoma"/>
                <a:cs typeface="Tahoma"/>
              </a:rPr>
              <a:t>the</a:t>
            </a:r>
            <a:r>
              <a:rPr sz="1982" spc="40" dirty="0">
                <a:latin typeface="Tahoma"/>
                <a:cs typeface="Tahoma"/>
              </a:rPr>
              <a:t> </a:t>
            </a:r>
            <a:r>
              <a:rPr sz="1982" spc="-109" dirty="0">
                <a:latin typeface="Tahoma"/>
                <a:cs typeface="Tahoma"/>
              </a:rPr>
              <a:t>14</a:t>
            </a:r>
            <a:r>
              <a:rPr sz="1982" spc="30" dirty="0">
                <a:latin typeface="Tahoma"/>
                <a:cs typeface="Tahoma"/>
              </a:rPr>
              <a:t> </a:t>
            </a:r>
            <a:r>
              <a:rPr sz="1982" spc="-168" dirty="0">
                <a:latin typeface="Tahoma"/>
                <a:cs typeface="Tahoma"/>
              </a:rPr>
              <a:t>o</a:t>
            </a:r>
            <a:r>
              <a:rPr sz="1982" spc="-59" dirty="0">
                <a:latin typeface="Tahoma"/>
                <a:cs typeface="Tahoma"/>
              </a:rPr>
              <a:t>riginal</a:t>
            </a:r>
            <a:r>
              <a:rPr sz="1982" spc="30" dirty="0">
                <a:latin typeface="Tahoma"/>
                <a:cs typeface="Tahoma"/>
              </a:rPr>
              <a:t> </a:t>
            </a:r>
            <a:r>
              <a:rPr sz="1982" spc="-119" dirty="0">
                <a:latin typeface="Tahoma"/>
                <a:cs typeface="Tahoma"/>
              </a:rPr>
              <a:t>sha</a:t>
            </a:r>
            <a:r>
              <a:rPr sz="1982" spc="-79" dirty="0">
                <a:latin typeface="Tahoma"/>
                <a:cs typeface="Tahoma"/>
              </a:rPr>
              <a:t>p</a:t>
            </a:r>
            <a:r>
              <a:rPr sz="1982" spc="-168" dirty="0">
                <a:latin typeface="Tahoma"/>
                <a:cs typeface="Tahoma"/>
              </a:rPr>
              <a:t>es</a:t>
            </a:r>
            <a:r>
              <a:rPr sz="1982" spc="30" dirty="0">
                <a:latin typeface="Tahoma"/>
                <a:cs typeface="Tahoma"/>
              </a:rPr>
              <a:t> </a:t>
            </a:r>
            <a:r>
              <a:rPr sz="1982" spc="-69" dirty="0">
                <a:latin typeface="Tahoma"/>
                <a:cs typeface="Tahoma"/>
              </a:rPr>
              <a:t>is</a:t>
            </a:r>
            <a:r>
              <a:rPr sz="1982" spc="30" dirty="0">
                <a:latin typeface="Tahoma"/>
                <a:cs typeface="Tahoma"/>
              </a:rPr>
              <a:t> </a:t>
            </a:r>
            <a:r>
              <a:rPr sz="1982" spc="-79" dirty="0">
                <a:latin typeface="Tahoma"/>
                <a:cs typeface="Tahoma"/>
              </a:rPr>
              <a:t>treated</a:t>
            </a:r>
            <a:r>
              <a:rPr sz="1982" spc="40" dirty="0">
                <a:latin typeface="Tahoma"/>
                <a:cs typeface="Tahoma"/>
              </a:rPr>
              <a:t> </a:t>
            </a:r>
            <a:r>
              <a:rPr sz="1982" spc="-119" dirty="0">
                <a:latin typeface="Tahoma"/>
                <a:cs typeface="Tahoma"/>
              </a:rPr>
              <a:t>a</a:t>
            </a:r>
            <a:r>
              <a:rPr sz="1982" spc="-149" dirty="0">
                <a:latin typeface="Tahoma"/>
                <a:cs typeface="Tahoma"/>
              </a:rPr>
              <a:t>s</a:t>
            </a:r>
            <a:r>
              <a:rPr sz="1982" spc="40" dirty="0">
                <a:latin typeface="Tahoma"/>
                <a:cs typeface="Tahoma"/>
              </a:rPr>
              <a:t> </a:t>
            </a:r>
            <a:r>
              <a:rPr sz="1982" spc="-109" dirty="0">
                <a:latin typeface="Tahoma"/>
                <a:cs typeface="Tahoma"/>
              </a:rPr>
              <a:t>a</a:t>
            </a:r>
            <a:r>
              <a:rPr sz="1982" spc="40" dirty="0">
                <a:latin typeface="Tahoma"/>
                <a:cs typeface="Tahoma"/>
              </a:rPr>
              <a:t> </a:t>
            </a:r>
            <a:r>
              <a:rPr sz="1982" spc="-79" dirty="0">
                <a:latin typeface="Tahoma"/>
                <a:cs typeface="Tahoma"/>
              </a:rPr>
              <a:t>vect</a:t>
            </a:r>
            <a:r>
              <a:rPr sz="1982" spc="-149" dirty="0">
                <a:latin typeface="Tahoma"/>
                <a:cs typeface="Tahoma"/>
              </a:rPr>
              <a:t>o</a:t>
            </a:r>
            <a:r>
              <a:rPr sz="1982" spc="-59" dirty="0">
                <a:latin typeface="Tahoma"/>
                <a:cs typeface="Tahoma"/>
              </a:rPr>
              <a:t>r</a:t>
            </a:r>
            <a:r>
              <a:rPr sz="1982" spc="40" dirty="0">
                <a:latin typeface="Tahoma"/>
                <a:cs typeface="Tahoma"/>
              </a:rPr>
              <a:t> </a:t>
            </a:r>
            <a:r>
              <a:rPr sz="1982" spc="-50" dirty="0">
                <a:latin typeface="Tahoma"/>
                <a:cs typeface="Tahoma"/>
              </a:rPr>
              <a:t>with</a:t>
            </a:r>
            <a:r>
              <a:rPr sz="1982" spc="40" dirty="0">
                <a:latin typeface="Tahoma"/>
                <a:cs typeface="Tahoma"/>
              </a:rPr>
              <a:t> </a:t>
            </a:r>
            <a:r>
              <a:rPr sz="1982" i="1" dirty="0">
                <a:latin typeface="Calibri"/>
                <a:cs typeface="Calibri"/>
              </a:rPr>
              <a:t>p </a:t>
            </a:r>
            <a:r>
              <a:rPr sz="1982" i="1" spc="-168" dirty="0">
                <a:latin typeface="Calibri"/>
                <a:cs typeface="Calibri"/>
              </a:rPr>
              <a:t> </a:t>
            </a:r>
            <a:r>
              <a:rPr sz="1982" spc="-99" dirty="0">
                <a:latin typeface="Tahoma"/>
                <a:cs typeface="Tahoma"/>
              </a:rPr>
              <a:t>v</a:t>
            </a:r>
            <a:r>
              <a:rPr sz="1982" spc="-168" dirty="0">
                <a:latin typeface="Tahoma"/>
                <a:cs typeface="Tahoma"/>
              </a:rPr>
              <a:t>a</a:t>
            </a:r>
            <a:r>
              <a:rPr sz="1982" spc="-79" dirty="0">
                <a:latin typeface="Tahoma"/>
                <a:cs typeface="Tahoma"/>
              </a:rPr>
              <a:t>riables,</a:t>
            </a:r>
            <a:r>
              <a:rPr sz="1982" spc="-69" dirty="0">
                <a:latin typeface="Tahoma"/>
                <a:cs typeface="Tahoma"/>
              </a:rPr>
              <a:t> </a:t>
            </a:r>
            <a:r>
              <a:rPr sz="1982" spc="-99" dirty="0">
                <a:latin typeface="Tahoma"/>
                <a:cs typeface="Tahoma"/>
              </a:rPr>
              <a:t>one</a:t>
            </a:r>
            <a:r>
              <a:rPr sz="1982" spc="168" dirty="0">
                <a:latin typeface="Tahoma"/>
                <a:cs typeface="Tahoma"/>
              </a:rPr>
              <a:t> </a:t>
            </a:r>
            <a:r>
              <a:rPr sz="1982" spc="-40" dirty="0">
                <a:latin typeface="Tahoma"/>
                <a:cs typeface="Tahoma"/>
              </a:rPr>
              <a:t>f</a:t>
            </a:r>
            <a:r>
              <a:rPr sz="1982" spc="-119" dirty="0">
                <a:latin typeface="Tahoma"/>
                <a:cs typeface="Tahoma"/>
              </a:rPr>
              <a:t>o</a:t>
            </a:r>
            <a:r>
              <a:rPr sz="1982" spc="-30" dirty="0">
                <a:latin typeface="Tahoma"/>
                <a:cs typeface="Tahoma"/>
              </a:rPr>
              <a:t>r</a:t>
            </a:r>
            <a:r>
              <a:rPr sz="1982" spc="168" dirty="0">
                <a:latin typeface="Tahoma"/>
                <a:cs typeface="Tahoma"/>
              </a:rPr>
              <a:t> </a:t>
            </a:r>
            <a:r>
              <a:rPr sz="1982" spc="-89" dirty="0">
                <a:latin typeface="Tahoma"/>
                <a:cs typeface="Tahoma"/>
              </a:rPr>
              <a:t>each</a:t>
            </a:r>
            <a:r>
              <a:rPr sz="1982" spc="168" dirty="0">
                <a:latin typeface="Tahoma"/>
                <a:cs typeface="Tahoma"/>
              </a:rPr>
              <a:t> </a:t>
            </a:r>
            <a:r>
              <a:rPr sz="1982" spc="-20" dirty="0">
                <a:latin typeface="Tahoma"/>
                <a:cs typeface="Tahoma"/>
              </a:rPr>
              <a:t>l</a:t>
            </a:r>
            <a:r>
              <a:rPr sz="1982" spc="10" dirty="0">
                <a:latin typeface="Tahoma"/>
                <a:cs typeface="Tahoma"/>
              </a:rPr>
              <a:t>o</a:t>
            </a:r>
            <a:r>
              <a:rPr sz="1982" spc="-30" dirty="0">
                <a:latin typeface="Tahoma"/>
                <a:cs typeface="Tahoma"/>
              </a:rPr>
              <a:t>cation</a:t>
            </a:r>
            <a:r>
              <a:rPr sz="1982" spc="168" dirty="0">
                <a:latin typeface="Tahoma"/>
                <a:cs typeface="Tahoma"/>
              </a:rPr>
              <a:t> </a:t>
            </a:r>
            <a:r>
              <a:rPr sz="1982" spc="10" dirty="0">
                <a:latin typeface="Tahoma"/>
                <a:cs typeface="Tahoma"/>
              </a:rPr>
              <a:t>(</a:t>
            </a:r>
            <a:r>
              <a:rPr sz="1982" i="1" dirty="0">
                <a:latin typeface="Calibri"/>
                <a:cs typeface="Calibri"/>
              </a:rPr>
              <a:t>p </a:t>
            </a:r>
            <a:r>
              <a:rPr sz="1982" i="1" spc="-59" dirty="0">
                <a:latin typeface="Calibri"/>
                <a:cs typeface="Calibri"/>
              </a:rPr>
              <a:t> </a:t>
            </a:r>
            <a:r>
              <a:rPr sz="1982" spc="109" dirty="0">
                <a:latin typeface="Tahoma"/>
                <a:cs typeface="Tahoma"/>
              </a:rPr>
              <a:t>=</a:t>
            </a:r>
            <a:r>
              <a:rPr sz="1982" spc="139" dirty="0">
                <a:latin typeface="Tahoma"/>
                <a:cs typeface="Tahoma"/>
              </a:rPr>
              <a:t> </a:t>
            </a:r>
            <a:r>
              <a:rPr sz="1982" spc="-79" dirty="0">
                <a:latin typeface="Tahoma"/>
                <a:cs typeface="Tahoma"/>
              </a:rPr>
              <a:t>38</a:t>
            </a:r>
            <a:r>
              <a:rPr sz="1982" i="1" spc="-10" dirty="0">
                <a:latin typeface="Arial"/>
                <a:cs typeface="Arial"/>
              </a:rPr>
              <a:t>,</a:t>
            </a:r>
            <a:r>
              <a:rPr sz="1982" spc="-59" dirty="0">
                <a:latin typeface="Tahoma"/>
                <a:cs typeface="Tahoma"/>
              </a:rPr>
              <a:t>308).</a:t>
            </a:r>
            <a:r>
              <a:rPr sz="1982" dirty="0">
                <a:latin typeface="Tahoma"/>
                <a:cs typeface="Tahoma"/>
              </a:rPr>
              <a:t> </a:t>
            </a:r>
            <a:r>
              <a:rPr sz="1982" spc="20" dirty="0">
                <a:latin typeface="Tahoma"/>
                <a:cs typeface="Tahoma"/>
              </a:rPr>
              <a:t> </a:t>
            </a:r>
            <a:r>
              <a:rPr sz="1982" spc="-69" dirty="0">
                <a:latin typeface="Tahoma"/>
                <a:cs typeface="Tahoma"/>
              </a:rPr>
              <a:t>Hence,</a:t>
            </a:r>
            <a:r>
              <a:rPr sz="1982" spc="198" dirty="0">
                <a:latin typeface="Tahoma"/>
                <a:cs typeface="Tahoma"/>
              </a:rPr>
              <a:t> </a:t>
            </a:r>
            <a:r>
              <a:rPr sz="1982" i="1" spc="-69" dirty="0">
                <a:latin typeface="Trebuchet MS"/>
                <a:cs typeface="Trebuchet MS"/>
              </a:rPr>
              <a:t>Principal</a:t>
            </a:r>
            <a:r>
              <a:rPr sz="1982" i="1" spc="188" dirty="0">
                <a:latin typeface="Trebuchet MS"/>
                <a:cs typeface="Trebuchet MS"/>
              </a:rPr>
              <a:t> </a:t>
            </a:r>
            <a:r>
              <a:rPr sz="1982" i="1" spc="-40" dirty="0">
                <a:latin typeface="Trebuchet MS"/>
                <a:cs typeface="Trebuchet MS"/>
              </a:rPr>
              <a:t>Com</a:t>
            </a:r>
            <a:r>
              <a:rPr sz="1982" i="1" spc="20" dirty="0">
                <a:latin typeface="Trebuchet MS"/>
                <a:cs typeface="Trebuchet MS"/>
              </a:rPr>
              <a:t>p</a:t>
            </a:r>
            <a:r>
              <a:rPr sz="1982" i="1" spc="-99" dirty="0">
                <a:latin typeface="Trebuchet MS"/>
                <a:cs typeface="Trebuchet MS"/>
              </a:rPr>
              <a:t>onent</a:t>
            </a:r>
            <a:r>
              <a:rPr sz="1982" i="1" spc="-59" dirty="0">
                <a:latin typeface="Trebuchet MS"/>
                <a:cs typeface="Trebuchet MS"/>
              </a:rPr>
              <a:t> </a:t>
            </a:r>
            <a:r>
              <a:rPr sz="1982" i="1" spc="-99" dirty="0">
                <a:latin typeface="Trebuchet MS"/>
                <a:cs typeface="Trebuchet MS"/>
              </a:rPr>
              <a:t>Analysis</a:t>
            </a:r>
            <a:r>
              <a:rPr sz="1982" i="1" spc="59" dirty="0">
                <a:latin typeface="Trebuchet MS"/>
                <a:cs typeface="Trebuchet MS"/>
              </a:rPr>
              <a:t> </a:t>
            </a:r>
            <a:r>
              <a:rPr sz="1982" spc="50" dirty="0">
                <a:latin typeface="Tahoma"/>
                <a:cs typeface="Tahoma"/>
              </a:rPr>
              <a:t>(PCA)</a:t>
            </a:r>
            <a:r>
              <a:rPr sz="1982" spc="-119" dirty="0">
                <a:latin typeface="Tahoma"/>
                <a:cs typeface="Tahoma"/>
              </a:rPr>
              <a:t> </a:t>
            </a:r>
            <a:r>
              <a:rPr sz="1982" spc="-79" dirty="0">
                <a:latin typeface="Tahoma"/>
                <a:cs typeface="Tahoma"/>
              </a:rPr>
              <a:t>is</a:t>
            </a:r>
            <a:r>
              <a:rPr sz="1982" spc="-119" dirty="0">
                <a:latin typeface="Tahoma"/>
                <a:cs typeface="Tahoma"/>
              </a:rPr>
              <a:t> </a:t>
            </a:r>
            <a:r>
              <a:rPr sz="1982" spc="-99" dirty="0">
                <a:latin typeface="Tahoma"/>
                <a:cs typeface="Tahoma"/>
              </a:rPr>
              <a:t>applied</a:t>
            </a:r>
            <a:r>
              <a:rPr sz="1982" spc="-119" dirty="0">
                <a:latin typeface="Tahoma"/>
                <a:cs typeface="Tahoma"/>
              </a:rPr>
              <a:t> </a:t>
            </a:r>
            <a:r>
              <a:rPr sz="1982" spc="-50" dirty="0">
                <a:latin typeface="Tahoma"/>
                <a:cs typeface="Tahoma"/>
              </a:rPr>
              <a:t>to</a:t>
            </a:r>
            <a:r>
              <a:rPr sz="1982" spc="-119" dirty="0">
                <a:latin typeface="Tahoma"/>
                <a:cs typeface="Tahoma"/>
              </a:rPr>
              <a:t> </a:t>
            </a:r>
            <a:r>
              <a:rPr sz="1982" spc="-89" dirty="0">
                <a:latin typeface="Tahoma"/>
                <a:cs typeface="Tahoma"/>
              </a:rPr>
              <a:t>detect</a:t>
            </a:r>
            <a:r>
              <a:rPr sz="1982" spc="-119" dirty="0">
                <a:latin typeface="Tahoma"/>
                <a:cs typeface="Tahoma"/>
              </a:rPr>
              <a:t> regions </a:t>
            </a:r>
            <a:r>
              <a:rPr sz="1982" spc="-79" dirty="0">
                <a:latin typeface="Tahoma"/>
                <a:cs typeface="Tahoma"/>
              </a:rPr>
              <a:t>displ</a:t>
            </a:r>
            <a:r>
              <a:rPr sz="1982" spc="-159" dirty="0">
                <a:latin typeface="Tahoma"/>
                <a:cs typeface="Tahoma"/>
              </a:rPr>
              <a:t>a</a:t>
            </a:r>
            <a:r>
              <a:rPr sz="1982" spc="-89" dirty="0">
                <a:latin typeface="Tahoma"/>
                <a:cs typeface="Tahoma"/>
              </a:rPr>
              <a:t>ying</a:t>
            </a:r>
            <a:r>
              <a:rPr sz="1982" spc="-119" dirty="0">
                <a:latin typeface="Tahoma"/>
                <a:cs typeface="Tahoma"/>
              </a:rPr>
              <a:t> </a:t>
            </a:r>
            <a:r>
              <a:rPr sz="1982" spc="-159" dirty="0">
                <a:latin typeface="Tahoma"/>
                <a:cs typeface="Tahoma"/>
              </a:rPr>
              <a:t>may</a:t>
            </a:r>
            <a:r>
              <a:rPr sz="1982" spc="-178" dirty="0">
                <a:latin typeface="Tahoma"/>
                <a:cs typeface="Tahoma"/>
              </a:rPr>
              <a:t>o</a:t>
            </a:r>
            <a:r>
              <a:rPr sz="1982" spc="-59" dirty="0">
                <a:latin typeface="Tahoma"/>
                <a:cs typeface="Tahoma"/>
              </a:rPr>
              <a:t>r</a:t>
            </a:r>
            <a:r>
              <a:rPr sz="1982" spc="-119" dirty="0">
                <a:latin typeface="Tahoma"/>
                <a:cs typeface="Tahoma"/>
              </a:rPr>
              <a:t> </a:t>
            </a:r>
            <a:r>
              <a:rPr sz="1982" spc="-178" dirty="0">
                <a:latin typeface="Tahoma"/>
                <a:cs typeface="Tahoma"/>
              </a:rPr>
              <a:t>o</a:t>
            </a:r>
            <a:r>
              <a:rPr sz="1982" spc="-99" dirty="0">
                <a:latin typeface="Tahoma"/>
                <a:cs typeface="Tahoma"/>
              </a:rPr>
              <a:t>rography</a:t>
            </a:r>
            <a:r>
              <a:rPr sz="1982" spc="-69" dirty="0">
                <a:latin typeface="Tahoma"/>
                <a:cs typeface="Tahoma"/>
              </a:rPr>
              <a:t> </a:t>
            </a:r>
            <a:r>
              <a:rPr sz="1982" spc="-89" dirty="0">
                <a:latin typeface="Tahoma"/>
                <a:cs typeface="Tahoma"/>
              </a:rPr>
              <a:t>v</a:t>
            </a:r>
            <a:r>
              <a:rPr sz="1982" spc="-159" dirty="0">
                <a:latin typeface="Tahoma"/>
                <a:cs typeface="Tahoma"/>
              </a:rPr>
              <a:t>a</a:t>
            </a:r>
            <a:r>
              <a:rPr sz="1982" spc="-20" dirty="0">
                <a:latin typeface="Tahoma"/>
                <a:cs typeface="Tahoma"/>
              </a:rPr>
              <a:t>riabili</a:t>
            </a:r>
            <a:r>
              <a:rPr sz="1982" spc="-79" dirty="0">
                <a:latin typeface="Tahoma"/>
                <a:cs typeface="Tahoma"/>
              </a:rPr>
              <a:t>t</a:t>
            </a:r>
            <a:r>
              <a:rPr sz="1982" spc="-248" dirty="0">
                <a:latin typeface="Tahoma"/>
                <a:cs typeface="Tahoma"/>
              </a:rPr>
              <a:t>y</a:t>
            </a:r>
            <a:r>
              <a:rPr sz="1982" spc="-59" dirty="0">
                <a:latin typeface="Tahoma"/>
                <a:cs typeface="Tahoma"/>
              </a:rPr>
              <a:t>.</a:t>
            </a:r>
            <a:endParaRPr sz="1982" dirty="0">
              <a:latin typeface="Tahoma"/>
              <a:cs typeface="Tahoma"/>
            </a:endParaRPr>
          </a:p>
          <a:p>
            <a:pPr>
              <a:spcBef>
                <a:spcPts val="81"/>
              </a:spcBef>
            </a:pPr>
            <a:endParaRPr sz="1982" dirty="0">
              <a:latin typeface="Times New Roman"/>
              <a:cs typeface="Times New Roman"/>
            </a:endParaRPr>
          </a:p>
          <a:p>
            <a:pPr marL="573821" marR="45302" algn="just"/>
            <a:r>
              <a:rPr sz="1982" spc="-20" dirty="0">
                <a:latin typeface="Tahoma"/>
                <a:cs typeface="Tahoma"/>
              </a:rPr>
              <a:t>This</a:t>
            </a:r>
            <a:r>
              <a:rPr sz="1982" spc="40" dirty="0">
                <a:latin typeface="Tahoma"/>
                <a:cs typeface="Tahoma"/>
              </a:rPr>
              <a:t> </a:t>
            </a:r>
            <a:r>
              <a:rPr sz="1982" spc="-89" dirty="0">
                <a:latin typeface="Tahoma"/>
                <a:cs typeface="Tahoma"/>
              </a:rPr>
              <a:t>yields</a:t>
            </a:r>
            <a:r>
              <a:rPr sz="1982" spc="40" dirty="0">
                <a:latin typeface="Tahoma"/>
                <a:cs typeface="Tahoma"/>
              </a:rPr>
              <a:t> </a:t>
            </a:r>
            <a:r>
              <a:rPr sz="1982" spc="-109" dirty="0">
                <a:latin typeface="Tahoma"/>
                <a:cs typeface="Tahoma"/>
              </a:rPr>
              <a:t>13</a:t>
            </a:r>
            <a:r>
              <a:rPr sz="1982" spc="30" dirty="0">
                <a:latin typeface="Tahoma"/>
                <a:cs typeface="Tahoma"/>
              </a:rPr>
              <a:t> </a:t>
            </a:r>
            <a:r>
              <a:rPr sz="1982" spc="-30" dirty="0">
                <a:solidFill>
                  <a:srgbClr val="3333B2"/>
                </a:solidFill>
                <a:latin typeface="Tahoma"/>
                <a:cs typeface="Tahoma"/>
              </a:rPr>
              <a:t>Principal</a:t>
            </a:r>
            <a:r>
              <a:rPr sz="1982" spc="30" dirty="0">
                <a:solidFill>
                  <a:srgbClr val="3333B2"/>
                </a:solidFill>
                <a:latin typeface="Tahoma"/>
                <a:cs typeface="Tahoma"/>
              </a:rPr>
              <a:t> </a:t>
            </a:r>
            <a:r>
              <a:rPr sz="1982" spc="-79" dirty="0">
                <a:solidFill>
                  <a:srgbClr val="3333B2"/>
                </a:solidFill>
                <a:latin typeface="Tahoma"/>
                <a:cs typeface="Tahoma"/>
              </a:rPr>
              <a:t>Com</a:t>
            </a:r>
            <a:r>
              <a:rPr sz="1982" spc="-20" dirty="0">
                <a:solidFill>
                  <a:srgbClr val="3333B2"/>
                </a:solidFill>
                <a:latin typeface="Tahoma"/>
                <a:cs typeface="Tahoma"/>
              </a:rPr>
              <a:t>p</a:t>
            </a:r>
            <a:r>
              <a:rPr sz="1982" spc="-99" dirty="0">
                <a:solidFill>
                  <a:srgbClr val="3333B2"/>
                </a:solidFill>
                <a:latin typeface="Tahoma"/>
                <a:cs typeface="Tahoma"/>
              </a:rPr>
              <a:t>onents</a:t>
            </a:r>
            <a:r>
              <a:rPr sz="1982" spc="-69" dirty="0">
                <a:latin typeface="Tahoma"/>
                <a:cs typeface="Tahoma"/>
              </a:rPr>
              <a:t>,</a:t>
            </a:r>
            <a:r>
              <a:rPr sz="1982" spc="40" dirty="0">
                <a:latin typeface="Tahoma"/>
                <a:cs typeface="Tahoma"/>
              </a:rPr>
              <a:t> </a:t>
            </a:r>
            <a:r>
              <a:rPr sz="1982" spc="-139" dirty="0" smtClean="0">
                <a:latin typeface="Tahoma"/>
                <a:cs typeface="Tahoma"/>
              </a:rPr>
              <a:t>used</a:t>
            </a:r>
            <a:r>
              <a:rPr sz="1982" spc="30" dirty="0" smtClean="0">
                <a:latin typeface="Tahoma"/>
                <a:cs typeface="Tahoma"/>
              </a:rPr>
              <a:t> </a:t>
            </a:r>
            <a:r>
              <a:rPr sz="1982" spc="-129" dirty="0">
                <a:latin typeface="Tahoma"/>
                <a:cs typeface="Tahoma"/>
              </a:rPr>
              <a:t>as</a:t>
            </a:r>
            <a:r>
              <a:rPr sz="1982" spc="30" dirty="0">
                <a:latin typeface="Tahoma"/>
                <a:cs typeface="Tahoma"/>
              </a:rPr>
              <a:t> </a:t>
            </a:r>
            <a:r>
              <a:rPr sz="1982" spc="-40" dirty="0">
                <a:latin typeface="Tahoma"/>
                <a:cs typeface="Tahoma"/>
              </a:rPr>
              <a:t>“building</a:t>
            </a:r>
            <a:r>
              <a:rPr sz="1982" spc="-30" dirty="0">
                <a:latin typeface="Tahoma"/>
                <a:cs typeface="Tahoma"/>
              </a:rPr>
              <a:t> </a:t>
            </a:r>
            <a:r>
              <a:rPr sz="1982" spc="-50" dirty="0">
                <a:latin typeface="Tahoma"/>
                <a:cs typeface="Tahoma"/>
              </a:rPr>
              <a:t>bl</a:t>
            </a:r>
            <a:r>
              <a:rPr sz="1982" spc="-20" dirty="0">
                <a:latin typeface="Tahoma"/>
                <a:cs typeface="Tahoma"/>
              </a:rPr>
              <a:t>o</a:t>
            </a:r>
            <a:r>
              <a:rPr sz="1982" dirty="0">
                <a:latin typeface="Tahoma"/>
                <a:cs typeface="Tahoma"/>
              </a:rPr>
              <a:t>cks”</a:t>
            </a:r>
            <a:r>
              <a:rPr sz="1982" spc="30" dirty="0">
                <a:latin typeface="Tahoma"/>
                <a:cs typeface="Tahoma"/>
              </a:rPr>
              <a:t> </a:t>
            </a:r>
            <a:r>
              <a:rPr sz="1982" spc="-30" dirty="0">
                <a:latin typeface="Tahoma"/>
                <a:cs typeface="Tahoma"/>
              </a:rPr>
              <a:t>to</a:t>
            </a:r>
            <a:r>
              <a:rPr sz="1982" spc="30" dirty="0">
                <a:latin typeface="Tahoma"/>
                <a:cs typeface="Tahoma"/>
              </a:rPr>
              <a:t> </a:t>
            </a:r>
            <a:r>
              <a:rPr sz="1982" spc="-149" dirty="0">
                <a:latin typeface="Tahoma"/>
                <a:cs typeface="Tahoma"/>
              </a:rPr>
              <a:t>ge</a:t>
            </a:r>
            <a:r>
              <a:rPr sz="1982" spc="-99" dirty="0">
                <a:latin typeface="Tahoma"/>
                <a:cs typeface="Tahoma"/>
              </a:rPr>
              <a:t>n</a:t>
            </a:r>
            <a:r>
              <a:rPr sz="1982" spc="-168" dirty="0">
                <a:latin typeface="Tahoma"/>
                <a:cs typeface="Tahoma"/>
              </a:rPr>
              <a:t>e</a:t>
            </a:r>
            <a:r>
              <a:rPr sz="1982" spc="-59" dirty="0">
                <a:latin typeface="Tahoma"/>
                <a:cs typeface="Tahoma"/>
              </a:rPr>
              <a:t>r</a:t>
            </a:r>
            <a:r>
              <a:rPr sz="1982" spc="-79" dirty="0">
                <a:latin typeface="Tahoma"/>
                <a:cs typeface="Tahoma"/>
              </a:rPr>
              <a:t>ate</a:t>
            </a:r>
            <a:r>
              <a:rPr sz="1982" spc="30" dirty="0">
                <a:latin typeface="Tahoma"/>
                <a:cs typeface="Tahoma"/>
              </a:rPr>
              <a:t> </a:t>
            </a:r>
            <a:r>
              <a:rPr sz="1982" spc="-139" dirty="0">
                <a:latin typeface="Tahoma"/>
                <a:cs typeface="Tahoma"/>
              </a:rPr>
              <a:t>new</a:t>
            </a:r>
            <a:r>
              <a:rPr sz="1982" spc="30" dirty="0">
                <a:latin typeface="Tahoma"/>
                <a:cs typeface="Tahoma"/>
              </a:rPr>
              <a:t> </a:t>
            </a:r>
            <a:r>
              <a:rPr sz="1982" spc="-59" dirty="0">
                <a:latin typeface="Tahoma"/>
                <a:cs typeface="Tahoma"/>
              </a:rPr>
              <a:t>synthetic</a:t>
            </a:r>
            <a:r>
              <a:rPr sz="1982" spc="40" dirty="0">
                <a:latin typeface="Tahoma"/>
                <a:cs typeface="Tahoma"/>
              </a:rPr>
              <a:t> </a:t>
            </a:r>
            <a:r>
              <a:rPr sz="1982" spc="-159" dirty="0">
                <a:latin typeface="Tahoma"/>
                <a:cs typeface="Tahoma"/>
              </a:rPr>
              <a:t>o</a:t>
            </a:r>
            <a:r>
              <a:rPr sz="1982" spc="-89" dirty="0">
                <a:latin typeface="Tahoma"/>
                <a:cs typeface="Tahoma"/>
              </a:rPr>
              <a:t>rographies.</a:t>
            </a:r>
            <a:endParaRPr sz="1982" dirty="0">
              <a:latin typeface="Tahoma"/>
              <a:cs typeface="Tahoma"/>
            </a:endParaRPr>
          </a:p>
          <a:p>
            <a:pPr>
              <a:lnSpc>
                <a:spcPct val="100000"/>
              </a:lnSpc>
            </a:pPr>
            <a:endParaRPr sz="1982" dirty="0">
              <a:latin typeface="Times New Roman"/>
              <a:cs typeface="Times New Roman"/>
            </a:endParaRPr>
          </a:p>
          <a:p>
            <a:pPr>
              <a:spcBef>
                <a:spcPts val="34"/>
              </a:spcBef>
            </a:pPr>
            <a:endParaRPr sz="1585" dirty="0">
              <a:latin typeface="Times New Roman"/>
              <a:cs typeface="Times New Roman"/>
            </a:endParaRPr>
          </a:p>
          <a:p>
            <a:pPr marL="25168" marR="158556"/>
            <a:r>
              <a:rPr sz="1982" u="sng" spc="-59" dirty="0">
                <a:solidFill>
                  <a:srgbClr val="FF0000"/>
                </a:solidFill>
                <a:latin typeface="Tahoma"/>
                <a:cs typeface="Tahoma"/>
              </a:rPr>
              <a:t>Note:</a:t>
            </a:r>
            <a:r>
              <a:rPr sz="1982" spc="30" dirty="0">
                <a:solidFill>
                  <a:srgbClr val="FF0000"/>
                </a:solidFill>
                <a:latin typeface="Tahoma"/>
                <a:cs typeface="Tahoma"/>
              </a:rPr>
              <a:t> </a:t>
            </a:r>
            <a:r>
              <a:rPr sz="1982" spc="-59" dirty="0">
                <a:latin typeface="Tahoma"/>
                <a:cs typeface="Tahoma"/>
              </a:rPr>
              <a:t>Rather</a:t>
            </a:r>
            <a:r>
              <a:rPr sz="1982" spc="30" dirty="0">
                <a:latin typeface="Tahoma"/>
                <a:cs typeface="Tahoma"/>
              </a:rPr>
              <a:t> </a:t>
            </a:r>
            <a:r>
              <a:rPr sz="1982" spc="-59" dirty="0">
                <a:latin typeface="Tahoma"/>
                <a:cs typeface="Tahoma"/>
              </a:rPr>
              <a:t>than</a:t>
            </a:r>
            <a:r>
              <a:rPr sz="1982" spc="40" dirty="0">
                <a:latin typeface="Tahoma"/>
                <a:cs typeface="Tahoma"/>
              </a:rPr>
              <a:t> </a:t>
            </a:r>
            <a:r>
              <a:rPr sz="1982" spc="-59" dirty="0">
                <a:latin typeface="Tahoma"/>
                <a:cs typeface="Tahoma"/>
              </a:rPr>
              <a:t>Euclidean</a:t>
            </a:r>
            <a:r>
              <a:rPr sz="1982" spc="40" dirty="0">
                <a:latin typeface="Tahoma"/>
                <a:cs typeface="Tahoma"/>
              </a:rPr>
              <a:t> </a:t>
            </a:r>
            <a:r>
              <a:rPr sz="1982" spc="-69" dirty="0">
                <a:latin typeface="Tahoma"/>
                <a:cs typeface="Tahoma"/>
              </a:rPr>
              <a:t>scal</a:t>
            </a:r>
            <a:r>
              <a:rPr sz="1982" spc="-149" dirty="0">
                <a:latin typeface="Tahoma"/>
                <a:cs typeface="Tahoma"/>
              </a:rPr>
              <a:t>a</a:t>
            </a:r>
            <a:r>
              <a:rPr sz="1982" spc="-50" dirty="0">
                <a:latin typeface="Tahoma"/>
                <a:cs typeface="Tahoma"/>
              </a:rPr>
              <a:t>r</a:t>
            </a:r>
            <a:r>
              <a:rPr sz="1982" spc="30" dirty="0">
                <a:latin typeface="Tahoma"/>
                <a:cs typeface="Tahoma"/>
              </a:rPr>
              <a:t> </a:t>
            </a:r>
            <a:r>
              <a:rPr sz="1982" spc="-149" dirty="0">
                <a:latin typeface="Tahoma"/>
                <a:cs typeface="Tahoma"/>
              </a:rPr>
              <a:t>p</a:t>
            </a:r>
            <a:r>
              <a:rPr sz="1982" spc="-59" dirty="0">
                <a:latin typeface="Tahoma"/>
                <a:cs typeface="Tahoma"/>
              </a:rPr>
              <a:t>r</a:t>
            </a:r>
            <a:r>
              <a:rPr sz="1982" spc="-40" dirty="0">
                <a:latin typeface="Tahoma"/>
                <a:cs typeface="Tahoma"/>
              </a:rPr>
              <a:t>oduct</a:t>
            </a:r>
            <a:r>
              <a:rPr sz="1982" spc="30" dirty="0">
                <a:latin typeface="Tahoma"/>
                <a:cs typeface="Tahoma"/>
              </a:rPr>
              <a:t> </a:t>
            </a:r>
            <a:r>
              <a:rPr sz="1982" spc="-99" dirty="0">
                <a:latin typeface="Tahoma"/>
                <a:cs typeface="Tahoma"/>
              </a:rPr>
              <a:t>on</a:t>
            </a:r>
            <a:r>
              <a:rPr sz="1982" spc="30" dirty="0">
                <a:latin typeface="Tahoma"/>
                <a:cs typeface="Tahoma"/>
              </a:rPr>
              <a:t> </a:t>
            </a:r>
            <a:r>
              <a:rPr sz="1982" spc="-69" dirty="0">
                <a:latin typeface="Tahoma"/>
                <a:cs typeface="Tahoma"/>
              </a:rPr>
              <a:t>vect</a:t>
            </a:r>
            <a:r>
              <a:rPr sz="1982" spc="-139" dirty="0">
                <a:latin typeface="Tahoma"/>
                <a:cs typeface="Tahoma"/>
              </a:rPr>
              <a:t>o</a:t>
            </a:r>
            <a:r>
              <a:rPr sz="1982" spc="-89" dirty="0">
                <a:latin typeface="Tahoma"/>
                <a:cs typeface="Tahoma"/>
              </a:rPr>
              <a:t>rs</a:t>
            </a:r>
            <a:r>
              <a:rPr sz="1982" spc="40" dirty="0">
                <a:latin typeface="Tahoma"/>
                <a:cs typeface="Tahoma"/>
              </a:rPr>
              <a:t> </a:t>
            </a:r>
            <a:r>
              <a:rPr sz="1982" spc="-69" dirty="0">
                <a:latin typeface="Tahoma"/>
                <a:cs typeface="Tahoma"/>
              </a:rPr>
              <a:t>of</a:t>
            </a:r>
            <a:r>
              <a:rPr sz="1982" spc="30" dirty="0">
                <a:latin typeface="Tahoma"/>
                <a:cs typeface="Tahoma"/>
              </a:rPr>
              <a:t> </a:t>
            </a:r>
            <a:r>
              <a:rPr sz="1982" spc="-20" dirty="0">
                <a:latin typeface="Arial"/>
                <a:cs typeface="Arial"/>
              </a:rPr>
              <a:t>R</a:t>
            </a:r>
            <a:r>
              <a:rPr sz="2081" i="1" spc="-14" baseline="27777" dirty="0">
                <a:latin typeface="NewsGoth BT"/>
                <a:cs typeface="NewsGoth BT"/>
              </a:rPr>
              <a:t>p</a:t>
            </a:r>
            <a:r>
              <a:rPr sz="2081" i="1" baseline="27777" dirty="0">
                <a:latin typeface="NewsGoth BT"/>
                <a:cs typeface="NewsGoth BT"/>
              </a:rPr>
              <a:t> </a:t>
            </a:r>
            <a:r>
              <a:rPr sz="2081" i="1" spc="-44" baseline="27777" dirty="0">
                <a:latin typeface="NewsGoth BT"/>
                <a:cs typeface="NewsGoth BT"/>
              </a:rPr>
              <a:t> </a:t>
            </a:r>
            <a:r>
              <a:rPr sz="1982" dirty="0">
                <a:latin typeface="Tahoma"/>
                <a:cs typeface="Tahoma"/>
              </a:rPr>
              <a:t>(</a:t>
            </a:r>
            <a:r>
              <a:rPr sz="1982" i="1" spc="-178" dirty="0">
                <a:latin typeface="Trebuchet MS"/>
                <a:cs typeface="Trebuchet MS"/>
              </a:rPr>
              <a:t>i.e.</a:t>
            </a:r>
            <a:r>
              <a:rPr sz="1982" i="1" spc="59" dirty="0">
                <a:latin typeface="Trebuchet MS"/>
                <a:cs typeface="Trebuchet MS"/>
              </a:rPr>
              <a:t> </a:t>
            </a:r>
            <a:r>
              <a:rPr sz="1982" spc="-89" dirty="0">
                <a:latin typeface="Tahoma"/>
                <a:cs typeface="Tahoma"/>
              </a:rPr>
              <a:t>on </a:t>
            </a:r>
            <a:r>
              <a:rPr sz="1982" spc="-109" dirty="0">
                <a:latin typeface="Tahoma"/>
                <a:cs typeface="Tahoma"/>
              </a:rPr>
              <a:t>sha</a:t>
            </a:r>
            <a:r>
              <a:rPr sz="1982" spc="-69" dirty="0">
                <a:latin typeface="Tahoma"/>
                <a:cs typeface="Tahoma"/>
              </a:rPr>
              <a:t>p</a:t>
            </a:r>
            <a:r>
              <a:rPr sz="1982" spc="-99" dirty="0">
                <a:latin typeface="Tahoma"/>
                <a:cs typeface="Tahoma"/>
              </a:rPr>
              <a:t>es),</a:t>
            </a:r>
            <a:r>
              <a:rPr sz="1982" spc="40" dirty="0">
                <a:latin typeface="Tahoma"/>
                <a:cs typeface="Tahoma"/>
              </a:rPr>
              <a:t> </a:t>
            </a:r>
            <a:r>
              <a:rPr sz="1982" spc="-99" dirty="0">
                <a:latin typeface="Tahoma"/>
                <a:cs typeface="Tahoma"/>
              </a:rPr>
              <a:t>a</a:t>
            </a:r>
            <a:r>
              <a:rPr sz="1982" spc="30" dirty="0">
                <a:latin typeface="Tahoma"/>
                <a:cs typeface="Tahoma"/>
              </a:rPr>
              <a:t> </a:t>
            </a:r>
            <a:r>
              <a:rPr sz="1982" spc="-198" dirty="0">
                <a:latin typeface="Tahoma"/>
                <a:cs typeface="Tahoma"/>
              </a:rPr>
              <a:t>w</a:t>
            </a:r>
            <a:r>
              <a:rPr sz="1982" spc="-89" dirty="0">
                <a:latin typeface="Tahoma"/>
                <a:cs typeface="Tahoma"/>
              </a:rPr>
              <a:t>eighted</a:t>
            </a:r>
            <a:r>
              <a:rPr sz="1982" spc="30" dirty="0">
                <a:latin typeface="Tahoma"/>
                <a:cs typeface="Tahoma"/>
              </a:rPr>
              <a:t> </a:t>
            </a:r>
            <a:r>
              <a:rPr sz="1982" spc="-69" dirty="0">
                <a:latin typeface="Tahoma"/>
                <a:cs typeface="Tahoma"/>
              </a:rPr>
              <a:t>scal</a:t>
            </a:r>
            <a:r>
              <a:rPr sz="1982" spc="-149" dirty="0">
                <a:latin typeface="Tahoma"/>
                <a:cs typeface="Tahoma"/>
              </a:rPr>
              <a:t>a</a:t>
            </a:r>
            <a:r>
              <a:rPr sz="1982" spc="-50" dirty="0">
                <a:latin typeface="Tahoma"/>
                <a:cs typeface="Tahoma"/>
              </a:rPr>
              <a:t>r</a:t>
            </a:r>
            <a:r>
              <a:rPr sz="1982" spc="40" dirty="0">
                <a:latin typeface="Tahoma"/>
                <a:cs typeface="Tahoma"/>
              </a:rPr>
              <a:t> </a:t>
            </a:r>
            <a:r>
              <a:rPr sz="1982" spc="-149" dirty="0">
                <a:latin typeface="Tahoma"/>
                <a:cs typeface="Tahoma"/>
              </a:rPr>
              <a:t>p</a:t>
            </a:r>
            <a:r>
              <a:rPr sz="1982" spc="-59" dirty="0">
                <a:latin typeface="Tahoma"/>
                <a:cs typeface="Tahoma"/>
              </a:rPr>
              <a:t>r</a:t>
            </a:r>
            <a:r>
              <a:rPr sz="1982" spc="-40" dirty="0">
                <a:latin typeface="Tahoma"/>
                <a:cs typeface="Tahoma"/>
              </a:rPr>
              <a:t>o</a:t>
            </a:r>
            <a:r>
              <a:rPr sz="1982" spc="-99" dirty="0">
                <a:latin typeface="Tahoma"/>
                <a:cs typeface="Tahoma"/>
              </a:rPr>
              <a:t>d</a:t>
            </a:r>
            <a:r>
              <a:rPr sz="1982" spc="-30" dirty="0">
                <a:latin typeface="Tahoma"/>
                <a:cs typeface="Tahoma"/>
              </a:rPr>
              <a:t>uct</a:t>
            </a:r>
            <a:r>
              <a:rPr sz="1982" spc="30" dirty="0">
                <a:latin typeface="Tahoma"/>
                <a:cs typeface="Tahoma"/>
              </a:rPr>
              <a:t> </a:t>
            </a:r>
            <a:r>
              <a:rPr sz="1982" spc="-69" dirty="0">
                <a:latin typeface="Tahoma"/>
                <a:cs typeface="Tahoma"/>
              </a:rPr>
              <a:t>is</a:t>
            </a:r>
            <a:r>
              <a:rPr sz="1982" spc="30" dirty="0">
                <a:latin typeface="Tahoma"/>
                <a:cs typeface="Tahoma"/>
              </a:rPr>
              <a:t> </a:t>
            </a:r>
            <a:r>
              <a:rPr sz="1982" spc="-129" dirty="0">
                <a:latin typeface="Tahoma"/>
                <a:cs typeface="Tahoma"/>
              </a:rPr>
              <a:t>used</a:t>
            </a:r>
            <a:r>
              <a:rPr sz="1982" spc="30" dirty="0">
                <a:latin typeface="Tahoma"/>
                <a:cs typeface="Tahoma"/>
              </a:rPr>
              <a:t> </a:t>
            </a:r>
            <a:r>
              <a:rPr sz="1982" spc="-30" dirty="0">
                <a:latin typeface="Tahoma"/>
                <a:cs typeface="Tahoma"/>
              </a:rPr>
              <a:t>to</a:t>
            </a:r>
            <a:r>
              <a:rPr sz="1982" spc="30" dirty="0">
                <a:latin typeface="Tahoma"/>
                <a:cs typeface="Tahoma"/>
              </a:rPr>
              <a:t> </a:t>
            </a:r>
            <a:r>
              <a:rPr sz="1982" spc="-59" dirty="0">
                <a:latin typeface="Tahoma"/>
                <a:cs typeface="Tahoma"/>
              </a:rPr>
              <a:t>account</a:t>
            </a:r>
            <a:r>
              <a:rPr sz="1982" spc="30" dirty="0">
                <a:latin typeface="Tahoma"/>
                <a:cs typeface="Tahoma"/>
              </a:rPr>
              <a:t> </a:t>
            </a:r>
            <a:r>
              <a:rPr sz="1982" spc="-50" dirty="0">
                <a:latin typeface="Tahoma"/>
                <a:cs typeface="Tahoma"/>
              </a:rPr>
              <a:t>f</a:t>
            </a:r>
            <a:r>
              <a:rPr sz="1982" spc="-139" dirty="0">
                <a:latin typeface="Tahoma"/>
                <a:cs typeface="Tahoma"/>
              </a:rPr>
              <a:t>o</a:t>
            </a:r>
            <a:r>
              <a:rPr sz="1982" spc="-50" dirty="0">
                <a:latin typeface="Tahoma"/>
                <a:cs typeface="Tahoma"/>
              </a:rPr>
              <a:t>r</a:t>
            </a:r>
            <a:r>
              <a:rPr sz="1982" spc="40" dirty="0">
                <a:latin typeface="Tahoma"/>
                <a:cs typeface="Tahoma"/>
              </a:rPr>
              <a:t> </a:t>
            </a:r>
            <a:r>
              <a:rPr sz="1982" spc="-79" dirty="0">
                <a:latin typeface="Tahoma"/>
                <a:cs typeface="Tahoma"/>
              </a:rPr>
              <a:t>the</a:t>
            </a:r>
            <a:r>
              <a:rPr sz="1982" spc="30" dirty="0">
                <a:latin typeface="Tahoma"/>
                <a:cs typeface="Tahoma"/>
              </a:rPr>
              <a:t> </a:t>
            </a:r>
            <a:r>
              <a:rPr sz="1982" spc="-119" dirty="0">
                <a:latin typeface="Tahoma"/>
                <a:cs typeface="Tahoma"/>
              </a:rPr>
              <a:t>uneven</a:t>
            </a:r>
            <a:r>
              <a:rPr sz="1982" spc="-69" dirty="0">
                <a:latin typeface="Tahoma"/>
                <a:cs typeface="Tahoma"/>
              </a:rPr>
              <a:t> </a:t>
            </a:r>
            <a:r>
              <a:rPr sz="1982" spc="-50" dirty="0">
                <a:latin typeface="Tahoma"/>
                <a:cs typeface="Tahoma"/>
              </a:rPr>
              <a:t>distribution</a:t>
            </a:r>
            <a:r>
              <a:rPr sz="1982" spc="30" dirty="0">
                <a:latin typeface="Tahoma"/>
                <a:cs typeface="Tahoma"/>
              </a:rPr>
              <a:t> </a:t>
            </a:r>
            <a:r>
              <a:rPr sz="1982" spc="-79" dirty="0">
                <a:latin typeface="Tahoma"/>
                <a:cs typeface="Tahoma"/>
              </a:rPr>
              <a:t>of</a:t>
            </a:r>
            <a:r>
              <a:rPr sz="1982" spc="40" dirty="0">
                <a:latin typeface="Tahoma"/>
                <a:cs typeface="Tahoma"/>
              </a:rPr>
              <a:t> </a:t>
            </a:r>
            <a:r>
              <a:rPr sz="1982" spc="-89" dirty="0">
                <a:latin typeface="Tahoma"/>
                <a:cs typeface="Tahoma"/>
              </a:rPr>
              <a:t>the</a:t>
            </a:r>
            <a:r>
              <a:rPr sz="1982" spc="30" dirty="0">
                <a:latin typeface="Tahoma"/>
                <a:cs typeface="Tahoma"/>
              </a:rPr>
              <a:t> </a:t>
            </a:r>
            <a:r>
              <a:rPr sz="1982" i="1" dirty="0">
                <a:latin typeface="Calibri"/>
                <a:cs typeface="Calibri"/>
              </a:rPr>
              <a:t>p </a:t>
            </a:r>
            <a:r>
              <a:rPr sz="1982" i="1" spc="-168" dirty="0">
                <a:latin typeface="Calibri"/>
                <a:cs typeface="Calibri"/>
              </a:rPr>
              <a:t> </a:t>
            </a:r>
            <a:r>
              <a:rPr sz="1982" spc="-40" dirty="0">
                <a:latin typeface="Tahoma"/>
                <a:cs typeface="Tahoma"/>
              </a:rPr>
              <a:t>l</a:t>
            </a:r>
            <a:r>
              <a:rPr sz="1982" spc="-30" dirty="0">
                <a:latin typeface="Tahoma"/>
                <a:cs typeface="Tahoma"/>
              </a:rPr>
              <a:t>o</a:t>
            </a:r>
            <a:r>
              <a:rPr sz="1982" spc="-79" dirty="0">
                <a:latin typeface="Tahoma"/>
                <a:cs typeface="Tahoma"/>
              </a:rPr>
              <a:t>cations</a:t>
            </a:r>
            <a:r>
              <a:rPr sz="1982" spc="40" dirty="0">
                <a:latin typeface="Tahoma"/>
                <a:cs typeface="Tahoma"/>
              </a:rPr>
              <a:t> </a:t>
            </a:r>
            <a:r>
              <a:rPr sz="1982" spc="-109" dirty="0">
                <a:latin typeface="Tahoma"/>
                <a:cs typeface="Tahoma"/>
              </a:rPr>
              <a:t>on</a:t>
            </a:r>
            <a:r>
              <a:rPr sz="1982" spc="30" dirty="0">
                <a:latin typeface="Tahoma"/>
                <a:cs typeface="Tahoma"/>
              </a:rPr>
              <a:t> </a:t>
            </a:r>
            <a:r>
              <a:rPr sz="1982" spc="-109" dirty="0">
                <a:latin typeface="Tahoma"/>
                <a:cs typeface="Tahoma"/>
              </a:rPr>
              <a:t>Greenland</a:t>
            </a:r>
            <a:r>
              <a:rPr sz="1982" spc="-69" dirty="0">
                <a:latin typeface="Tahoma"/>
                <a:cs typeface="Tahoma"/>
              </a:rPr>
              <a:t>,</a:t>
            </a:r>
            <a:r>
              <a:rPr sz="1982" spc="50" dirty="0">
                <a:latin typeface="Tahoma"/>
                <a:cs typeface="Tahoma"/>
              </a:rPr>
              <a:t> </a:t>
            </a:r>
            <a:r>
              <a:rPr sz="1982" spc="-129" dirty="0">
                <a:latin typeface="Tahoma"/>
                <a:cs typeface="Tahoma"/>
              </a:rPr>
              <a:t>caused</a:t>
            </a:r>
            <a:r>
              <a:rPr sz="1982" spc="40" dirty="0">
                <a:latin typeface="Tahoma"/>
                <a:cs typeface="Tahoma"/>
              </a:rPr>
              <a:t> </a:t>
            </a:r>
            <a:r>
              <a:rPr sz="1982" spc="-159" dirty="0">
                <a:latin typeface="Tahoma"/>
                <a:cs typeface="Tahoma"/>
              </a:rPr>
              <a:t>b</a:t>
            </a:r>
            <a:r>
              <a:rPr sz="1982" spc="-99" dirty="0">
                <a:latin typeface="Tahoma"/>
                <a:cs typeface="Tahoma"/>
              </a:rPr>
              <a:t>y</a:t>
            </a:r>
            <a:r>
              <a:rPr sz="1982" spc="30" dirty="0">
                <a:latin typeface="Tahoma"/>
                <a:cs typeface="Tahoma"/>
              </a:rPr>
              <a:t> </a:t>
            </a:r>
            <a:r>
              <a:rPr sz="1982" spc="-40" dirty="0">
                <a:latin typeface="Tahoma"/>
                <a:cs typeface="Tahoma"/>
              </a:rPr>
              <a:t>E</a:t>
            </a:r>
            <a:r>
              <a:rPr sz="1982" spc="-99" dirty="0">
                <a:latin typeface="Tahoma"/>
                <a:cs typeface="Tahoma"/>
              </a:rPr>
              <a:t>a</a:t>
            </a:r>
            <a:r>
              <a:rPr sz="1982" spc="-40" dirty="0">
                <a:latin typeface="Tahoma"/>
                <a:cs typeface="Tahoma"/>
              </a:rPr>
              <a:t>rth’s</a:t>
            </a:r>
            <a:r>
              <a:rPr sz="1982" spc="30" dirty="0">
                <a:latin typeface="Tahoma"/>
                <a:cs typeface="Tahoma"/>
              </a:rPr>
              <a:t> </a:t>
            </a:r>
            <a:r>
              <a:rPr sz="1982" spc="-69" dirty="0">
                <a:latin typeface="Tahoma"/>
                <a:cs typeface="Tahoma"/>
              </a:rPr>
              <a:t>spherici</a:t>
            </a:r>
            <a:r>
              <a:rPr sz="1982" spc="-109" dirty="0">
                <a:latin typeface="Tahoma"/>
                <a:cs typeface="Tahoma"/>
              </a:rPr>
              <a:t>t</a:t>
            </a:r>
            <a:r>
              <a:rPr sz="1982" spc="-268" dirty="0">
                <a:latin typeface="Tahoma"/>
                <a:cs typeface="Tahoma"/>
              </a:rPr>
              <a:t>y</a:t>
            </a:r>
            <a:r>
              <a:rPr sz="1982" spc="-69" dirty="0">
                <a:latin typeface="Tahoma"/>
                <a:cs typeface="Tahoma"/>
              </a:rPr>
              <a:t>.</a:t>
            </a:r>
            <a:endParaRPr sz="1982" dirty="0">
              <a:latin typeface="Tahoma"/>
              <a:cs typeface="Tahoma"/>
            </a:endParaRPr>
          </a:p>
        </p:txBody>
      </p:sp>
      <p:sp>
        <p:nvSpPr>
          <p:cNvPr id="6" name="object 6"/>
          <p:cNvSpPr txBox="1">
            <a:spLocks noGrp="1"/>
          </p:cNvSpPr>
          <p:nvPr>
            <p:ph type="sldNum" sz="quarter" idx="4294967295"/>
          </p:nvPr>
        </p:nvSpPr>
        <p:spPr>
          <a:xfrm>
            <a:off x="8632414" y="6622426"/>
            <a:ext cx="368694" cy="553998"/>
          </a:xfrm>
          <a:prstGeom prst="rect">
            <a:avLst/>
          </a:prstGeom>
        </p:spPr>
        <p:txBody>
          <a:bodyPr vert="horz" wrap="square" lIns="0" tIns="0" rIns="0" bIns="0" rtlCol="0">
            <a:spAutoFit/>
          </a:bodyPr>
          <a:lstStyle/>
          <a:p>
            <a:pPr marL="50335"/>
            <a:fld id="{81D60167-4931-47E6-BA6A-407CBD079E47}" type="slidenum">
              <a:rPr dirty="0"/>
              <a:pPr marL="50335"/>
              <a:t>33</a:t>
            </a:fld>
            <a:r>
              <a:rPr spc="-149" dirty="0"/>
              <a:t> </a:t>
            </a:r>
            <a:r>
              <a:rPr dirty="0"/>
              <a:t>/</a:t>
            </a:r>
            <a:r>
              <a:rPr spc="-149" dirty="0"/>
              <a:t> </a:t>
            </a:r>
            <a:r>
              <a:rPr dirty="0"/>
              <a:t>9</a:t>
            </a:r>
          </a:p>
        </p:txBody>
      </p:sp>
    </p:spTree>
    <p:extLst>
      <p:ext uri="{BB962C8B-B14F-4D97-AF65-F5344CB8AC3E}">
        <p14:creationId xmlns:p14="http://schemas.microsoft.com/office/powerpoint/2010/main" val="310334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504" y="319836"/>
            <a:ext cx="8784976" cy="615553"/>
          </a:xfrm>
          <a:prstGeom prst="rect">
            <a:avLst/>
          </a:prstGeom>
        </p:spPr>
        <p:txBody>
          <a:bodyPr vert="horz" wrap="square" lIns="0" tIns="0" rIns="0" bIns="0" numCol="1" rtlCol="0" anchor="ctr" anchorCtr="0" compatLnSpc="1">
            <a:prstTxWarp prst="textNoShape">
              <a:avLst/>
            </a:prstTxWarp>
            <a:spAutoFit/>
          </a:bodyPr>
          <a:lstStyle/>
          <a:p>
            <a:pPr marL="1049489"/>
            <a:r>
              <a:rPr sz="4000" spc="-30" dirty="0" smtClean="0"/>
              <a:t>Principal</a:t>
            </a:r>
            <a:r>
              <a:rPr sz="4000" spc="50" dirty="0" smtClean="0"/>
              <a:t> </a:t>
            </a:r>
            <a:r>
              <a:rPr sz="4000" spc="-89" dirty="0"/>
              <a:t>Com</a:t>
            </a:r>
            <a:r>
              <a:rPr sz="4000" dirty="0"/>
              <a:t>p</a:t>
            </a:r>
            <a:r>
              <a:rPr sz="4000" spc="-129" dirty="0"/>
              <a:t>onents</a:t>
            </a:r>
          </a:p>
        </p:txBody>
      </p:sp>
      <p:sp>
        <p:nvSpPr>
          <p:cNvPr id="3" name="object 3"/>
          <p:cNvSpPr/>
          <p:nvPr/>
        </p:nvSpPr>
        <p:spPr>
          <a:xfrm>
            <a:off x="410262" y="1430979"/>
            <a:ext cx="2853935" cy="21396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352458" y="1430979"/>
            <a:ext cx="2853935" cy="213963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94654" y="1430979"/>
            <a:ext cx="2840998" cy="213963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84667" y="4001106"/>
            <a:ext cx="2853935" cy="213963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326889" y="4001106"/>
            <a:ext cx="2853935" cy="213963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269085" y="4001106"/>
            <a:ext cx="2853933" cy="2139635"/>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sldNum" sz="quarter" idx="4294967295"/>
          </p:nvPr>
        </p:nvSpPr>
        <p:spPr>
          <a:xfrm>
            <a:off x="8632414" y="6622426"/>
            <a:ext cx="368694" cy="553998"/>
          </a:xfrm>
          <a:prstGeom prst="rect">
            <a:avLst/>
          </a:prstGeom>
        </p:spPr>
        <p:txBody>
          <a:bodyPr vert="horz" wrap="square" lIns="0" tIns="0" rIns="0" bIns="0" rtlCol="0">
            <a:spAutoFit/>
          </a:bodyPr>
          <a:lstStyle/>
          <a:p>
            <a:pPr marL="50335"/>
            <a:fld id="{81D60167-4931-47E6-BA6A-407CBD079E47}" type="slidenum">
              <a:rPr dirty="0"/>
              <a:pPr marL="50335"/>
              <a:t>34</a:t>
            </a:fld>
            <a:r>
              <a:rPr spc="-149" dirty="0"/>
              <a:t> </a:t>
            </a:r>
            <a:r>
              <a:rPr dirty="0"/>
              <a:t>/</a:t>
            </a:r>
            <a:r>
              <a:rPr spc="-149" dirty="0"/>
              <a:t> </a:t>
            </a:r>
            <a:r>
              <a:rPr dirty="0"/>
              <a:t>9</a:t>
            </a:r>
          </a:p>
        </p:txBody>
      </p:sp>
    </p:spTree>
    <p:extLst>
      <p:ext uri="{BB962C8B-B14F-4D97-AF65-F5344CB8AC3E}">
        <p14:creationId xmlns:p14="http://schemas.microsoft.com/office/powerpoint/2010/main" val="3298405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48680"/>
            <a:ext cx="8884132" cy="615553"/>
          </a:xfrm>
          <a:prstGeom prst="rect">
            <a:avLst/>
          </a:prstGeom>
        </p:spPr>
        <p:txBody>
          <a:bodyPr vert="horz" wrap="square" lIns="0" tIns="0" rIns="0" bIns="0" numCol="1" rtlCol="0" anchor="ctr" anchorCtr="0" compatLnSpc="1">
            <a:prstTxWarp prst="textNoShape">
              <a:avLst/>
            </a:prstTxWarp>
            <a:spAutoFit/>
          </a:bodyPr>
          <a:lstStyle/>
          <a:p>
            <a:pPr marL="838079"/>
            <a:r>
              <a:rPr sz="4000" spc="-109" dirty="0"/>
              <a:t>Generation</a:t>
            </a:r>
            <a:r>
              <a:rPr sz="4000" spc="69" dirty="0"/>
              <a:t> </a:t>
            </a:r>
            <a:r>
              <a:rPr sz="4000" spc="-89" dirty="0"/>
              <a:t>of</a:t>
            </a:r>
            <a:r>
              <a:rPr sz="4000" spc="59" dirty="0"/>
              <a:t> </a:t>
            </a:r>
            <a:r>
              <a:rPr sz="4000" spc="-59" dirty="0"/>
              <a:t>Synthetic</a:t>
            </a:r>
            <a:r>
              <a:rPr sz="4000" spc="40" dirty="0"/>
              <a:t> </a:t>
            </a:r>
            <a:r>
              <a:rPr sz="4000" spc="-99" dirty="0" err="1" smtClean="0"/>
              <a:t>Orographies</a:t>
            </a:r>
            <a:r>
              <a:rPr lang="en-GB" sz="4000" spc="-99" dirty="0" smtClean="0"/>
              <a:t>:</a:t>
            </a:r>
            <a:endParaRPr sz="4000" spc="-99" dirty="0"/>
          </a:p>
        </p:txBody>
      </p:sp>
      <p:sp>
        <p:nvSpPr>
          <p:cNvPr id="5" name="object 5"/>
          <p:cNvSpPr txBox="1"/>
          <p:nvPr/>
        </p:nvSpPr>
        <p:spPr>
          <a:xfrm>
            <a:off x="692410" y="1713086"/>
            <a:ext cx="7796728" cy="4401269"/>
          </a:xfrm>
          <a:prstGeom prst="rect">
            <a:avLst/>
          </a:prstGeom>
        </p:spPr>
        <p:txBody>
          <a:bodyPr vert="horz" wrap="square" lIns="0" tIns="0" rIns="0" bIns="0" rtlCol="0">
            <a:spAutoFit/>
          </a:bodyPr>
          <a:lstStyle/>
          <a:p>
            <a:pPr marL="573821" marR="10067"/>
            <a:r>
              <a:rPr sz="1982" spc="-109" dirty="0">
                <a:latin typeface="Tahoma"/>
                <a:cs typeface="Tahoma"/>
              </a:rPr>
              <a:t>64</a:t>
            </a:r>
            <a:r>
              <a:rPr sz="1982" spc="30" dirty="0">
                <a:latin typeface="Tahoma"/>
                <a:cs typeface="Tahoma"/>
              </a:rPr>
              <a:t> </a:t>
            </a:r>
            <a:r>
              <a:rPr sz="1982" spc="-149" dirty="0">
                <a:latin typeface="Tahoma"/>
                <a:cs typeface="Tahoma"/>
              </a:rPr>
              <a:t>new</a:t>
            </a:r>
            <a:r>
              <a:rPr sz="1982" spc="30" dirty="0">
                <a:latin typeface="Tahoma"/>
                <a:cs typeface="Tahoma"/>
              </a:rPr>
              <a:t> </a:t>
            </a:r>
            <a:r>
              <a:rPr sz="1982" spc="-69" dirty="0">
                <a:latin typeface="Tahoma"/>
                <a:cs typeface="Tahoma"/>
              </a:rPr>
              <a:t>synthetic</a:t>
            </a:r>
            <a:r>
              <a:rPr sz="1982" spc="40" dirty="0">
                <a:latin typeface="Tahoma"/>
                <a:cs typeface="Tahoma"/>
              </a:rPr>
              <a:t> </a:t>
            </a:r>
            <a:r>
              <a:rPr sz="1982" spc="-168" dirty="0">
                <a:latin typeface="Tahoma"/>
                <a:cs typeface="Tahoma"/>
              </a:rPr>
              <a:t>o</a:t>
            </a:r>
            <a:r>
              <a:rPr sz="1982" spc="-89" dirty="0">
                <a:latin typeface="Tahoma"/>
                <a:cs typeface="Tahoma"/>
              </a:rPr>
              <a:t>rograp</a:t>
            </a:r>
            <a:r>
              <a:rPr sz="1982" spc="-119" dirty="0">
                <a:latin typeface="Tahoma"/>
                <a:cs typeface="Tahoma"/>
              </a:rPr>
              <a:t>h</a:t>
            </a:r>
            <a:r>
              <a:rPr sz="1982" spc="-89" dirty="0">
                <a:latin typeface="Tahoma"/>
                <a:cs typeface="Tahoma"/>
              </a:rPr>
              <a:t>ie</a:t>
            </a:r>
            <a:r>
              <a:rPr sz="1982" spc="-149" dirty="0">
                <a:latin typeface="Tahoma"/>
                <a:cs typeface="Tahoma"/>
              </a:rPr>
              <a:t>s</a:t>
            </a:r>
            <a:r>
              <a:rPr sz="1982" spc="30" dirty="0">
                <a:latin typeface="Tahoma"/>
                <a:cs typeface="Tahoma"/>
              </a:rPr>
              <a:t> </a:t>
            </a:r>
            <a:r>
              <a:rPr sz="1982" spc="-168" dirty="0">
                <a:latin typeface="Tahoma"/>
                <a:cs typeface="Tahoma"/>
              </a:rPr>
              <a:t>a</a:t>
            </a:r>
            <a:r>
              <a:rPr sz="1982" spc="-119" dirty="0">
                <a:latin typeface="Tahoma"/>
                <a:cs typeface="Tahoma"/>
              </a:rPr>
              <a:t>re</a:t>
            </a:r>
            <a:r>
              <a:rPr sz="1982" spc="30" dirty="0">
                <a:latin typeface="Tahoma"/>
                <a:cs typeface="Tahoma"/>
              </a:rPr>
              <a:t> </a:t>
            </a:r>
            <a:r>
              <a:rPr sz="1982" spc="-109" dirty="0">
                <a:latin typeface="Tahoma"/>
                <a:cs typeface="Tahoma"/>
              </a:rPr>
              <a:t>generated</a:t>
            </a:r>
            <a:r>
              <a:rPr sz="1982" spc="40" dirty="0">
                <a:latin typeface="Tahoma"/>
                <a:cs typeface="Tahoma"/>
              </a:rPr>
              <a:t> </a:t>
            </a:r>
            <a:r>
              <a:rPr sz="1982" spc="-159" dirty="0">
                <a:latin typeface="Tahoma"/>
                <a:cs typeface="Tahoma"/>
              </a:rPr>
              <a:t>b</a:t>
            </a:r>
            <a:r>
              <a:rPr sz="1982" spc="-89" dirty="0">
                <a:latin typeface="Tahoma"/>
                <a:cs typeface="Tahoma"/>
              </a:rPr>
              <a:t>y</a:t>
            </a:r>
            <a:r>
              <a:rPr sz="1982" spc="30" dirty="0">
                <a:latin typeface="Tahoma"/>
                <a:cs typeface="Tahoma"/>
              </a:rPr>
              <a:t> </a:t>
            </a:r>
            <a:r>
              <a:rPr sz="1982" spc="-59" dirty="0">
                <a:latin typeface="Tahoma"/>
                <a:cs typeface="Tahoma"/>
              </a:rPr>
              <a:t>taking</a:t>
            </a:r>
            <a:r>
              <a:rPr sz="1982" spc="40" dirty="0">
                <a:latin typeface="Tahoma"/>
                <a:cs typeface="Tahoma"/>
              </a:rPr>
              <a:t> </a:t>
            </a:r>
            <a:r>
              <a:rPr sz="1982" spc="-69" dirty="0">
                <a:latin typeface="Tahoma"/>
                <a:cs typeface="Tahoma"/>
              </a:rPr>
              <a:t>line</a:t>
            </a:r>
            <a:r>
              <a:rPr sz="1982" spc="-159" dirty="0">
                <a:latin typeface="Tahoma"/>
                <a:cs typeface="Tahoma"/>
              </a:rPr>
              <a:t>a</a:t>
            </a:r>
            <a:r>
              <a:rPr sz="1982" spc="-59" dirty="0">
                <a:latin typeface="Tahoma"/>
                <a:cs typeface="Tahoma"/>
              </a:rPr>
              <a:t>r</a:t>
            </a:r>
            <a:r>
              <a:rPr sz="1982" spc="30" dirty="0">
                <a:latin typeface="Tahoma"/>
                <a:cs typeface="Tahoma"/>
              </a:rPr>
              <a:t> </a:t>
            </a:r>
            <a:r>
              <a:rPr sz="1982" spc="-89" dirty="0">
                <a:latin typeface="Tahoma"/>
                <a:cs typeface="Tahoma"/>
              </a:rPr>
              <a:t>combina-</a:t>
            </a:r>
            <a:r>
              <a:rPr sz="1982" spc="-50" dirty="0">
                <a:latin typeface="Tahoma"/>
                <a:cs typeface="Tahoma"/>
              </a:rPr>
              <a:t> </a:t>
            </a:r>
            <a:r>
              <a:rPr sz="1982" spc="-59" dirty="0">
                <a:latin typeface="Tahoma"/>
                <a:cs typeface="Tahoma"/>
              </a:rPr>
              <a:t>tions</a:t>
            </a:r>
            <a:r>
              <a:rPr sz="1982" spc="40" dirty="0">
                <a:latin typeface="Tahoma"/>
                <a:cs typeface="Tahoma"/>
              </a:rPr>
              <a:t> </a:t>
            </a:r>
            <a:r>
              <a:rPr sz="1982" spc="-69" dirty="0">
                <a:latin typeface="Tahoma"/>
                <a:cs typeface="Tahoma"/>
              </a:rPr>
              <a:t>of</a:t>
            </a:r>
            <a:r>
              <a:rPr sz="1982" spc="40" dirty="0">
                <a:latin typeface="Tahoma"/>
                <a:cs typeface="Tahoma"/>
              </a:rPr>
              <a:t> </a:t>
            </a:r>
            <a:r>
              <a:rPr sz="1982" spc="-79" dirty="0">
                <a:latin typeface="Tahoma"/>
                <a:cs typeface="Tahoma"/>
              </a:rPr>
              <a:t>the</a:t>
            </a:r>
            <a:r>
              <a:rPr sz="1982" spc="30" dirty="0">
                <a:latin typeface="Tahoma"/>
                <a:cs typeface="Tahoma"/>
              </a:rPr>
              <a:t> </a:t>
            </a:r>
            <a:r>
              <a:rPr sz="1982" spc="-40" dirty="0">
                <a:latin typeface="Tahoma"/>
                <a:cs typeface="Tahoma"/>
              </a:rPr>
              <a:t>first</a:t>
            </a:r>
            <a:r>
              <a:rPr sz="1982" spc="30" dirty="0">
                <a:latin typeface="Tahoma"/>
                <a:cs typeface="Tahoma"/>
              </a:rPr>
              <a:t> </a:t>
            </a:r>
            <a:r>
              <a:rPr sz="1982" spc="-99" dirty="0">
                <a:latin typeface="Tahoma"/>
                <a:cs typeface="Tahoma"/>
              </a:rPr>
              <a:t>8</a:t>
            </a:r>
            <a:r>
              <a:rPr sz="1982" spc="30" dirty="0">
                <a:latin typeface="Tahoma"/>
                <a:cs typeface="Tahoma"/>
              </a:rPr>
              <a:t> </a:t>
            </a:r>
            <a:r>
              <a:rPr sz="1982" dirty="0">
                <a:latin typeface="Tahoma"/>
                <a:cs typeface="Tahoma"/>
              </a:rPr>
              <a:t>PCs.</a:t>
            </a:r>
          </a:p>
          <a:p>
            <a:pPr>
              <a:lnSpc>
                <a:spcPct val="100000"/>
              </a:lnSpc>
            </a:pPr>
            <a:endParaRPr sz="1982" dirty="0">
              <a:latin typeface="Times New Roman"/>
              <a:cs typeface="Times New Roman"/>
            </a:endParaRPr>
          </a:p>
          <a:p>
            <a:pPr marL="536070" marR="50335" indent="36493">
              <a:spcBef>
                <a:spcPts val="1258"/>
              </a:spcBef>
            </a:pPr>
            <a:r>
              <a:rPr sz="1982" spc="-20" dirty="0">
                <a:latin typeface="Tahoma"/>
                <a:cs typeface="Tahoma"/>
              </a:rPr>
              <a:t>C</a:t>
            </a:r>
            <a:r>
              <a:rPr sz="1982" spc="30" dirty="0">
                <a:latin typeface="Tahoma"/>
                <a:cs typeface="Tahoma"/>
              </a:rPr>
              <a:t>o</a:t>
            </a:r>
            <a:r>
              <a:rPr sz="1982" spc="-79" dirty="0">
                <a:latin typeface="Tahoma"/>
                <a:cs typeface="Tahoma"/>
              </a:rPr>
              <a:t>efficients</a:t>
            </a:r>
            <a:r>
              <a:rPr sz="1982" spc="40" dirty="0">
                <a:latin typeface="Tahoma"/>
                <a:cs typeface="Tahoma"/>
              </a:rPr>
              <a:t> </a:t>
            </a:r>
            <a:r>
              <a:rPr sz="1982" spc="-168" dirty="0">
                <a:latin typeface="Tahoma"/>
                <a:cs typeface="Tahoma"/>
              </a:rPr>
              <a:t>a</a:t>
            </a:r>
            <a:r>
              <a:rPr sz="1982" spc="-109" dirty="0">
                <a:latin typeface="Tahoma"/>
                <a:cs typeface="Tahoma"/>
              </a:rPr>
              <a:t>re</a:t>
            </a:r>
            <a:r>
              <a:rPr sz="1982" spc="30" dirty="0">
                <a:latin typeface="Tahoma"/>
                <a:cs typeface="Tahoma"/>
              </a:rPr>
              <a:t> </a:t>
            </a:r>
            <a:r>
              <a:rPr sz="1982" spc="-109" dirty="0">
                <a:latin typeface="Tahoma"/>
                <a:cs typeface="Tahoma"/>
              </a:rPr>
              <a:t>chosen</a:t>
            </a:r>
            <a:r>
              <a:rPr sz="1982" spc="40" dirty="0">
                <a:latin typeface="Tahoma"/>
                <a:cs typeface="Tahoma"/>
              </a:rPr>
              <a:t> </a:t>
            </a:r>
            <a:r>
              <a:rPr sz="1982" spc="-119" dirty="0">
                <a:latin typeface="Tahoma"/>
                <a:cs typeface="Tahoma"/>
              </a:rPr>
              <a:t>so</a:t>
            </a:r>
            <a:r>
              <a:rPr sz="1982" spc="40" dirty="0">
                <a:latin typeface="Tahoma"/>
                <a:cs typeface="Tahoma"/>
              </a:rPr>
              <a:t> </a:t>
            </a:r>
            <a:r>
              <a:rPr sz="1982" spc="-119" dirty="0">
                <a:latin typeface="Tahoma"/>
                <a:cs typeface="Tahoma"/>
              </a:rPr>
              <a:t>as</a:t>
            </a:r>
            <a:r>
              <a:rPr sz="1982" spc="30" dirty="0">
                <a:latin typeface="Tahoma"/>
                <a:cs typeface="Tahoma"/>
              </a:rPr>
              <a:t> </a:t>
            </a:r>
            <a:r>
              <a:rPr sz="1982" spc="-30" dirty="0">
                <a:latin typeface="Tahoma"/>
                <a:cs typeface="Tahoma"/>
              </a:rPr>
              <a:t>to</a:t>
            </a:r>
            <a:r>
              <a:rPr sz="1982" spc="30" dirty="0">
                <a:latin typeface="Tahoma"/>
                <a:cs typeface="Tahoma"/>
              </a:rPr>
              <a:t> </a:t>
            </a:r>
            <a:r>
              <a:rPr sz="1982" spc="-89" dirty="0">
                <a:latin typeface="Tahoma"/>
                <a:cs typeface="Tahoma"/>
              </a:rPr>
              <a:t>cover</a:t>
            </a:r>
            <a:r>
              <a:rPr sz="1982" spc="30" dirty="0">
                <a:latin typeface="Tahoma"/>
                <a:cs typeface="Tahoma"/>
              </a:rPr>
              <a:t> </a:t>
            </a:r>
            <a:r>
              <a:rPr sz="1982" spc="-79" dirty="0">
                <a:latin typeface="Tahoma"/>
                <a:cs typeface="Tahoma"/>
              </a:rPr>
              <a:t>the</a:t>
            </a:r>
            <a:r>
              <a:rPr sz="1982" spc="40" dirty="0">
                <a:latin typeface="Tahoma"/>
                <a:cs typeface="Tahoma"/>
              </a:rPr>
              <a:t> </a:t>
            </a:r>
            <a:r>
              <a:rPr sz="1982" spc="-119" dirty="0">
                <a:latin typeface="Tahoma"/>
                <a:cs typeface="Tahoma"/>
              </a:rPr>
              <a:t>space</a:t>
            </a:r>
            <a:r>
              <a:rPr sz="1982" spc="40" dirty="0">
                <a:latin typeface="Tahoma"/>
                <a:cs typeface="Tahoma"/>
              </a:rPr>
              <a:t> </a:t>
            </a:r>
            <a:r>
              <a:rPr sz="1982" spc="-109" dirty="0">
                <a:latin typeface="Tahoma"/>
                <a:cs typeface="Tahoma"/>
              </a:rPr>
              <a:t>spanned</a:t>
            </a:r>
            <a:r>
              <a:rPr sz="1982" spc="40" dirty="0">
                <a:latin typeface="Tahoma"/>
                <a:cs typeface="Tahoma"/>
              </a:rPr>
              <a:t> </a:t>
            </a:r>
            <a:r>
              <a:rPr sz="1982" spc="-149" dirty="0">
                <a:latin typeface="Tahoma"/>
                <a:cs typeface="Tahoma"/>
              </a:rPr>
              <a:t>b</a:t>
            </a:r>
            <a:r>
              <a:rPr sz="1982" spc="-79" dirty="0">
                <a:latin typeface="Tahoma"/>
                <a:cs typeface="Tahoma"/>
              </a:rPr>
              <a:t>y</a:t>
            </a:r>
            <a:r>
              <a:rPr sz="1982" spc="40" dirty="0">
                <a:latin typeface="Tahoma"/>
                <a:cs typeface="Tahoma"/>
              </a:rPr>
              <a:t> </a:t>
            </a:r>
            <a:r>
              <a:rPr sz="1982" spc="-79" dirty="0">
                <a:latin typeface="Tahoma"/>
                <a:cs typeface="Tahoma"/>
              </a:rPr>
              <a:t>the</a:t>
            </a:r>
            <a:r>
              <a:rPr sz="1982" spc="40" dirty="0">
                <a:latin typeface="Tahoma"/>
                <a:cs typeface="Tahoma"/>
              </a:rPr>
              <a:t> </a:t>
            </a:r>
            <a:r>
              <a:rPr sz="1982" spc="30" dirty="0">
                <a:latin typeface="Tahoma"/>
                <a:cs typeface="Tahoma"/>
              </a:rPr>
              <a:t>PCs</a:t>
            </a:r>
            <a:r>
              <a:rPr sz="1982" spc="10" dirty="0">
                <a:latin typeface="Tahoma"/>
                <a:cs typeface="Tahoma"/>
              </a:rPr>
              <a:t> </a:t>
            </a:r>
            <a:r>
              <a:rPr sz="1982" spc="-20" dirty="0">
                <a:latin typeface="Tahoma"/>
                <a:cs typeface="Tahoma"/>
              </a:rPr>
              <a:t>“as</a:t>
            </a:r>
            <a:r>
              <a:rPr sz="1982" spc="30" dirty="0">
                <a:latin typeface="Tahoma"/>
                <a:cs typeface="Tahoma"/>
              </a:rPr>
              <a:t> </a:t>
            </a:r>
            <a:r>
              <a:rPr sz="1982" spc="-59" dirty="0">
                <a:latin typeface="Tahoma"/>
                <a:cs typeface="Tahoma"/>
              </a:rPr>
              <a:t>unif</a:t>
            </a:r>
            <a:r>
              <a:rPr sz="1982" spc="-139" dirty="0">
                <a:latin typeface="Tahoma"/>
                <a:cs typeface="Tahoma"/>
              </a:rPr>
              <a:t>o</a:t>
            </a:r>
            <a:r>
              <a:rPr sz="1982" spc="-59" dirty="0">
                <a:latin typeface="Tahoma"/>
                <a:cs typeface="Tahoma"/>
              </a:rPr>
              <a:t>rmly</a:t>
            </a:r>
            <a:r>
              <a:rPr sz="1982" spc="30" dirty="0">
                <a:latin typeface="Tahoma"/>
                <a:cs typeface="Tahoma"/>
              </a:rPr>
              <a:t> </a:t>
            </a:r>
            <a:r>
              <a:rPr sz="1982" spc="-119" dirty="0">
                <a:latin typeface="Tahoma"/>
                <a:cs typeface="Tahoma"/>
              </a:rPr>
              <a:t>as</a:t>
            </a:r>
            <a:r>
              <a:rPr sz="1982" spc="30" dirty="0">
                <a:latin typeface="Tahoma"/>
                <a:cs typeface="Tahoma"/>
              </a:rPr>
              <a:t> </a:t>
            </a:r>
            <a:r>
              <a:rPr sz="1982" spc="-40" dirty="0">
                <a:latin typeface="Tahoma"/>
                <a:cs typeface="Tahoma"/>
              </a:rPr>
              <a:t>p</a:t>
            </a:r>
            <a:r>
              <a:rPr sz="1982" spc="-50" dirty="0">
                <a:latin typeface="Tahoma"/>
                <a:cs typeface="Tahoma"/>
              </a:rPr>
              <a:t>ossible”.</a:t>
            </a:r>
            <a:r>
              <a:rPr sz="1982" spc="258" dirty="0">
                <a:latin typeface="Tahoma"/>
                <a:cs typeface="Tahoma"/>
              </a:rPr>
              <a:t> </a:t>
            </a:r>
            <a:r>
              <a:rPr sz="1982" spc="-10" dirty="0">
                <a:latin typeface="Tahoma"/>
                <a:cs typeface="Tahoma"/>
              </a:rPr>
              <a:t>This</a:t>
            </a:r>
            <a:r>
              <a:rPr sz="1982" spc="40" dirty="0">
                <a:latin typeface="Tahoma"/>
                <a:cs typeface="Tahoma"/>
              </a:rPr>
              <a:t> </a:t>
            </a:r>
            <a:r>
              <a:rPr sz="1982" spc="-69" dirty="0">
                <a:latin typeface="Tahoma"/>
                <a:cs typeface="Tahoma"/>
              </a:rPr>
              <a:t>is</a:t>
            </a:r>
            <a:r>
              <a:rPr sz="1982" spc="30" dirty="0">
                <a:latin typeface="Tahoma"/>
                <a:cs typeface="Tahoma"/>
              </a:rPr>
              <a:t> </a:t>
            </a:r>
            <a:r>
              <a:rPr sz="1982" spc="-89" dirty="0">
                <a:latin typeface="Tahoma"/>
                <a:cs typeface="Tahoma"/>
              </a:rPr>
              <a:t>achieved</a:t>
            </a:r>
            <a:r>
              <a:rPr sz="1982" spc="30" dirty="0">
                <a:latin typeface="Tahoma"/>
                <a:cs typeface="Tahoma"/>
              </a:rPr>
              <a:t> </a:t>
            </a:r>
            <a:r>
              <a:rPr sz="1982" spc="-40" dirty="0">
                <a:latin typeface="Tahoma"/>
                <a:cs typeface="Tahoma"/>
              </a:rPr>
              <a:t>in</a:t>
            </a:r>
            <a:r>
              <a:rPr sz="1982" spc="40" dirty="0">
                <a:latin typeface="Tahoma"/>
                <a:cs typeface="Tahoma"/>
              </a:rPr>
              <a:t> </a:t>
            </a:r>
            <a:r>
              <a:rPr sz="1982" spc="-20" dirty="0">
                <a:latin typeface="Tahoma"/>
                <a:cs typeface="Tahoma"/>
              </a:rPr>
              <a:t>t</a:t>
            </a:r>
            <a:r>
              <a:rPr sz="1982" spc="-198" dirty="0">
                <a:latin typeface="Tahoma"/>
                <a:cs typeface="Tahoma"/>
              </a:rPr>
              <a:t>w</a:t>
            </a:r>
            <a:r>
              <a:rPr sz="1982" spc="-99" dirty="0">
                <a:latin typeface="Tahoma"/>
                <a:cs typeface="Tahoma"/>
              </a:rPr>
              <a:t>o</a:t>
            </a:r>
            <a:r>
              <a:rPr sz="1982" spc="30" dirty="0">
                <a:latin typeface="Tahoma"/>
                <a:cs typeface="Tahoma"/>
              </a:rPr>
              <a:t> </a:t>
            </a:r>
            <a:r>
              <a:rPr sz="1982" spc="-109" dirty="0">
                <a:latin typeface="Tahoma"/>
                <a:cs typeface="Tahoma"/>
              </a:rPr>
              <a:t>steps:</a:t>
            </a:r>
            <a:endParaRPr sz="1982" dirty="0">
              <a:latin typeface="Tahoma"/>
              <a:cs typeface="Tahoma"/>
            </a:endParaRPr>
          </a:p>
          <a:p>
            <a:pPr marL="1122475" marR="51592" indent="-271810">
              <a:spcBef>
                <a:spcPts val="1536"/>
              </a:spcBef>
              <a:buClr>
                <a:srgbClr val="3333B2"/>
              </a:buClr>
              <a:buSzPct val="60000"/>
              <a:buFont typeface="Arial"/>
              <a:buChar char="•"/>
              <a:tabLst>
                <a:tab pos="1123733" algn="l"/>
              </a:tabLst>
            </a:pPr>
            <a:r>
              <a:rPr sz="1982" spc="-89" dirty="0">
                <a:latin typeface="Tahoma"/>
                <a:cs typeface="Tahoma"/>
              </a:rPr>
              <a:t>generating</a:t>
            </a:r>
            <a:r>
              <a:rPr sz="1982" spc="40" dirty="0">
                <a:latin typeface="Tahoma"/>
                <a:cs typeface="Tahoma"/>
              </a:rPr>
              <a:t> </a:t>
            </a:r>
            <a:r>
              <a:rPr sz="1982" spc="-109" dirty="0">
                <a:latin typeface="Tahoma"/>
                <a:cs typeface="Tahoma"/>
              </a:rPr>
              <a:t>a</a:t>
            </a:r>
            <a:r>
              <a:rPr sz="1982" spc="30" dirty="0">
                <a:latin typeface="Tahoma"/>
                <a:cs typeface="Tahoma"/>
              </a:rPr>
              <a:t> </a:t>
            </a:r>
            <a:r>
              <a:rPr sz="1982" spc="-30" dirty="0">
                <a:latin typeface="Tahoma"/>
                <a:cs typeface="Tahoma"/>
              </a:rPr>
              <a:t>Halton</a:t>
            </a:r>
            <a:r>
              <a:rPr sz="1982" spc="40" dirty="0">
                <a:latin typeface="Tahoma"/>
                <a:cs typeface="Tahoma"/>
              </a:rPr>
              <a:t> </a:t>
            </a:r>
            <a:r>
              <a:rPr sz="1982" spc="-89" dirty="0">
                <a:latin typeface="Tahoma"/>
                <a:cs typeface="Tahoma"/>
              </a:rPr>
              <a:t>quasi-random</a:t>
            </a:r>
            <a:r>
              <a:rPr sz="1982" spc="30" dirty="0">
                <a:latin typeface="Tahoma"/>
                <a:cs typeface="Tahoma"/>
              </a:rPr>
              <a:t> </a:t>
            </a:r>
            <a:r>
              <a:rPr sz="1982" spc="-129" dirty="0">
                <a:latin typeface="Tahoma"/>
                <a:cs typeface="Tahoma"/>
              </a:rPr>
              <a:t>sequence</a:t>
            </a:r>
            <a:r>
              <a:rPr sz="1982" spc="40" dirty="0">
                <a:latin typeface="Tahoma"/>
                <a:cs typeface="Tahoma"/>
              </a:rPr>
              <a:t> </a:t>
            </a:r>
            <a:r>
              <a:rPr sz="1982" spc="-69" dirty="0">
                <a:latin typeface="Tahoma"/>
                <a:cs typeface="Tahoma"/>
              </a:rPr>
              <a:t>of</a:t>
            </a:r>
            <a:r>
              <a:rPr sz="1982" spc="30" dirty="0">
                <a:latin typeface="Tahoma"/>
                <a:cs typeface="Tahoma"/>
              </a:rPr>
              <a:t> </a:t>
            </a:r>
            <a:r>
              <a:rPr sz="1982" spc="-99" dirty="0">
                <a:latin typeface="Tahoma"/>
                <a:cs typeface="Tahoma"/>
              </a:rPr>
              <a:t>64</a:t>
            </a:r>
            <a:r>
              <a:rPr sz="1982" spc="40" dirty="0">
                <a:latin typeface="Tahoma"/>
                <a:cs typeface="Tahoma"/>
              </a:rPr>
              <a:t> </a:t>
            </a:r>
            <a:r>
              <a:rPr sz="1982" spc="-40" dirty="0">
                <a:latin typeface="Tahoma"/>
                <a:cs typeface="Tahoma"/>
              </a:rPr>
              <a:t>p</a:t>
            </a:r>
            <a:r>
              <a:rPr sz="1982" spc="-59" dirty="0">
                <a:latin typeface="Tahoma"/>
                <a:cs typeface="Tahoma"/>
              </a:rPr>
              <a:t>oints</a:t>
            </a:r>
            <a:r>
              <a:rPr sz="1982" spc="40" dirty="0">
                <a:latin typeface="Tahoma"/>
                <a:cs typeface="Tahoma"/>
              </a:rPr>
              <a:t> </a:t>
            </a:r>
            <a:r>
              <a:rPr sz="1982" spc="-40" dirty="0">
                <a:latin typeface="Tahoma"/>
                <a:cs typeface="Tahoma"/>
              </a:rPr>
              <a:t>in</a:t>
            </a:r>
            <a:r>
              <a:rPr sz="1982" spc="30" dirty="0">
                <a:latin typeface="Tahoma"/>
                <a:cs typeface="Tahoma"/>
              </a:rPr>
              <a:t> </a:t>
            </a:r>
            <a:r>
              <a:rPr sz="1982" spc="-79" dirty="0">
                <a:latin typeface="Tahoma"/>
                <a:cs typeface="Tahoma"/>
              </a:rPr>
              <a:t>the 8-dimensional</a:t>
            </a:r>
            <a:r>
              <a:rPr sz="1982" spc="50" dirty="0">
                <a:latin typeface="Tahoma"/>
                <a:cs typeface="Tahoma"/>
              </a:rPr>
              <a:t> </a:t>
            </a:r>
            <a:r>
              <a:rPr sz="1982" spc="-50" dirty="0">
                <a:latin typeface="Tahoma"/>
                <a:cs typeface="Tahoma"/>
              </a:rPr>
              <a:t>unit</a:t>
            </a:r>
            <a:r>
              <a:rPr sz="1982" spc="-119" dirty="0">
                <a:latin typeface="Tahoma"/>
                <a:cs typeface="Tahoma"/>
              </a:rPr>
              <a:t>a</a:t>
            </a:r>
            <a:r>
              <a:rPr sz="1982" spc="-59" dirty="0">
                <a:latin typeface="Tahoma"/>
                <a:cs typeface="Tahoma"/>
              </a:rPr>
              <a:t>ry</a:t>
            </a:r>
            <a:r>
              <a:rPr sz="1982" spc="30" dirty="0">
                <a:latin typeface="Tahoma"/>
                <a:cs typeface="Tahoma"/>
              </a:rPr>
              <a:t> </a:t>
            </a:r>
            <a:r>
              <a:rPr sz="1982" spc="-89" dirty="0">
                <a:latin typeface="Tahoma"/>
                <a:cs typeface="Tahoma"/>
              </a:rPr>
              <a:t>hy</a:t>
            </a:r>
            <a:r>
              <a:rPr sz="1982" spc="-40" dirty="0">
                <a:latin typeface="Tahoma"/>
                <a:cs typeface="Tahoma"/>
              </a:rPr>
              <a:t>p</a:t>
            </a:r>
            <a:r>
              <a:rPr sz="1982" spc="-168" dirty="0">
                <a:latin typeface="Tahoma"/>
                <a:cs typeface="Tahoma"/>
              </a:rPr>
              <a:t>e</a:t>
            </a:r>
            <a:r>
              <a:rPr sz="1982" spc="-69" dirty="0">
                <a:latin typeface="Tahoma"/>
                <a:cs typeface="Tahoma"/>
              </a:rPr>
              <a:t>rcu</a:t>
            </a:r>
            <a:r>
              <a:rPr sz="1982" spc="-30" dirty="0">
                <a:latin typeface="Tahoma"/>
                <a:cs typeface="Tahoma"/>
              </a:rPr>
              <a:t>b</a:t>
            </a:r>
            <a:r>
              <a:rPr sz="1982" spc="-168" dirty="0">
                <a:latin typeface="Tahoma"/>
                <a:cs typeface="Tahoma"/>
              </a:rPr>
              <a:t>e</a:t>
            </a:r>
            <a:endParaRPr sz="1982" dirty="0">
              <a:latin typeface="Tahoma"/>
              <a:cs typeface="Tahoma"/>
            </a:endParaRPr>
          </a:p>
          <a:p>
            <a:pPr marL="1122475" marR="51592" indent="-271810">
              <a:spcBef>
                <a:spcPts val="545"/>
              </a:spcBef>
              <a:buClr>
                <a:srgbClr val="3333B2"/>
              </a:buClr>
              <a:buSzPct val="60000"/>
              <a:buFont typeface="Arial"/>
              <a:buChar char="•"/>
              <a:tabLst>
                <a:tab pos="1123733" algn="l"/>
              </a:tabLst>
            </a:pPr>
            <a:r>
              <a:rPr sz="1982" spc="-89" dirty="0">
                <a:latin typeface="Tahoma"/>
                <a:cs typeface="Tahoma"/>
              </a:rPr>
              <a:t>applying </a:t>
            </a:r>
            <a:r>
              <a:rPr sz="1982" spc="-40" dirty="0">
                <a:latin typeface="Tahoma"/>
                <a:cs typeface="Tahoma"/>
              </a:rPr>
              <a:t>N</a:t>
            </a:r>
            <a:r>
              <a:rPr sz="1982" spc="-99" dirty="0">
                <a:latin typeface="Tahoma"/>
                <a:cs typeface="Tahoma"/>
              </a:rPr>
              <a:t>orm</a:t>
            </a:r>
            <a:r>
              <a:rPr sz="1982" spc="-129" dirty="0">
                <a:latin typeface="Tahoma"/>
                <a:cs typeface="Tahoma"/>
              </a:rPr>
              <a:t>a</a:t>
            </a:r>
            <a:r>
              <a:rPr sz="1982" dirty="0">
                <a:latin typeface="Tahoma"/>
                <a:cs typeface="Tahoma"/>
              </a:rPr>
              <a:t>l</a:t>
            </a:r>
            <a:r>
              <a:rPr sz="1982" spc="-89" dirty="0">
                <a:latin typeface="Tahoma"/>
                <a:cs typeface="Tahoma"/>
              </a:rPr>
              <a:t> </a:t>
            </a:r>
            <a:r>
              <a:rPr sz="1982" spc="-119" dirty="0">
                <a:latin typeface="Tahoma"/>
                <a:cs typeface="Tahoma"/>
              </a:rPr>
              <a:t>inverse</a:t>
            </a:r>
            <a:r>
              <a:rPr sz="1982" spc="-89" dirty="0">
                <a:latin typeface="Tahoma"/>
                <a:cs typeface="Tahoma"/>
              </a:rPr>
              <a:t> </a:t>
            </a:r>
            <a:r>
              <a:rPr sz="1982" spc="-79" dirty="0">
                <a:latin typeface="Tahoma"/>
                <a:cs typeface="Tahoma"/>
              </a:rPr>
              <a:t>cumulative </a:t>
            </a:r>
            <a:r>
              <a:rPr sz="1982" spc="-59" dirty="0">
                <a:latin typeface="Tahoma"/>
                <a:cs typeface="Tahoma"/>
              </a:rPr>
              <a:t>distribution</a:t>
            </a:r>
            <a:r>
              <a:rPr sz="1982" spc="-89" dirty="0">
                <a:latin typeface="Tahoma"/>
                <a:cs typeface="Tahoma"/>
              </a:rPr>
              <a:t> </a:t>
            </a:r>
            <a:r>
              <a:rPr sz="1982" spc="-69" dirty="0">
                <a:latin typeface="Tahoma"/>
                <a:cs typeface="Tahoma"/>
              </a:rPr>
              <a:t>function</a:t>
            </a:r>
            <a:r>
              <a:rPr sz="1982" spc="-89" dirty="0">
                <a:latin typeface="Tahoma"/>
                <a:cs typeface="Tahoma"/>
              </a:rPr>
              <a:t> </a:t>
            </a:r>
            <a:r>
              <a:rPr sz="1982" spc="-50" dirty="0">
                <a:latin typeface="Tahoma"/>
                <a:cs typeface="Tahoma"/>
              </a:rPr>
              <a:t>to</a:t>
            </a:r>
            <a:r>
              <a:rPr sz="1982" spc="-89" dirty="0">
                <a:latin typeface="Tahoma"/>
                <a:cs typeface="Tahoma"/>
              </a:rPr>
              <a:t> </a:t>
            </a:r>
            <a:r>
              <a:rPr sz="1982" spc="-109" dirty="0">
                <a:latin typeface="Tahoma"/>
                <a:cs typeface="Tahoma"/>
              </a:rPr>
              <a:t>them</a:t>
            </a:r>
            <a:r>
              <a:rPr sz="1982" spc="-59" dirty="0">
                <a:latin typeface="Tahoma"/>
                <a:cs typeface="Tahoma"/>
              </a:rPr>
              <a:t> </a:t>
            </a:r>
            <a:r>
              <a:rPr sz="1982" spc="-89" dirty="0">
                <a:latin typeface="Tahoma"/>
                <a:cs typeface="Tahoma"/>
              </a:rPr>
              <a:t>and</a:t>
            </a:r>
            <a:r>
              <a:rPr sz="1982" spc="30" dirty="0">
                <a:latin typeface="Tahoma"/>
                <a:cs typeface="Tahoma"/>
              </a:rPr>
              <a:t> </a:t>
            </a:r>
            <a:r>
              <a:rPr sz="1982" spc="-79" dirty="0">
                <a:latin typeface="Tahoma"/>
                <a:cs typeface="Tahoma"/>
              </a:rPr>
              <a:t>rescaling</a:t>
            </a:r>
            <a:r>
              <a:rPr sz="1982" spc="30" dirty="0">
                <a:latin typeface="Tahoma"/>
                <a:cs typeface="Tahoma"/>
              </a:rPr>
              <a:t> </a:t>
            </a:r>
            <a:r>
              <a:rPr sz="1982" spc="-149" dirty="0">
                <a:latin typeface="Tahoma"/>
                <a:cs typeface="Tahoma"/>
              </a:rPr>
              <a:t>b</a:t>
            </a:r>
            <a:r>
              <a:rPr sz="1982" spc="-79" dirty="0">
                <a:latin typeface="Tahoma"/>
                <a:cs typeface="Tahoma"/>
              </a:rPr>
              <a:t>y</a:t>
            </a:r>
            <a:r>
              <a:rPr sz="1982" spc="30" dirty="0">
                <a:latin typeface="Tahoma"/>
                <a:cs typeface="Tahoma"/>
              </a:rPr>
              <a:t> </a:t>
            </a:r>
            <a:r>
              <a:rPr sz="1982" spc="-79" dirty="0">
                <a:latin typeface="Tahoma"/>
                <a:cs typeface="Tahoma"/>
              </a:rPr>
              <a:t>stand</a:t>
            </a:r>
            <a:r>
              <a:rPr sz="1982" spc="-149" dirty="0">
                <a:latin typeface="Tahoma"/>
                <a:cs typeface="Tahoma"/>
              </a:rPr>
              <a:t>a</a:t>
            </a:r>
            <a:r>
              <a:rPr sz="1982" spc="-69" dirty="0">
                <a:latin typeface="Tahoma"/>
                <a:cs typeface="Tahoma"/>
              </a:rPr>
              <a:t>rd</a:t>
            </a:r>
            <a:r>
              <a:rPr sz="1982" spc="30" dirty="0">
                <a:latin typeface="Tahoma"/>
                <a:cs typeface="Tahoma"/>
              </a:rPr>
              <a:t> </a:t>
            </a:r>
            <a:r>
              <a:rPr sz="1982" spc="-129" dirty="0">
                <a:latin typeface="Tahoma"/>
                <a:cs typeface="Tahoma"/>
              </a:rPr>
              <a:t>de</a:t>
            </a:r>
            <a:r>
              <a:rPr sz="1982" spc="-59" dirty="0">
                <a:latin typeface="Tahoma"/>
                <a:cs typeface="Tahoma"/>
              </a:rPr>
              <a:t>via</a:t>
            </a:r>
            <a:r>
              <a:rPr sz="1982" spc="-40" dirty="0">
                <a:latin typeface="Tahoma"/>
                <a:cs typeface="Tahoma"/>
              </a:rPr>
              <a:t>tion</a:t>
            </a:r>
            <a:r>
              <a:rPr sz="1982" spc="40" dirty="0">
                <a:latin typeface="Tahoma"/>
                <a:cs typeface="Tahoma"/>
              </a:rPr>
              <a:t> </a:t>
            </a:r>
            <a:r>
              <a:rPr sz="1982" spc="-69" dirty="0">
                <a:latin typeface="Tahoma"/>
                <a:cs typeface="Tahoma"/>
              </a:rPr>
              <a:t>of</a:t>
            </a:r>
            <a:r>
              <a:rPr sz="1982" spc="30" dirty="0">
                <a:latin typeface="Tahoma"/>
                <a:cs typeface="Tahoma"/>
              </a:rPr>
              <a:t> </a:t>
            </a:r>
            <a:r>
              <a:rPr sz="1982" spc="-109" dirty="0">
                <a:latin typeface="Tahoma"/>
                <a:cs typeface="Tahoma"/>
              </a:rPr>
              <a:t>each</a:t>
            </a:r>
            <a:r>
              <a:rPr sz="1982" spc="30" dirty="0">
                <a:latin typeface="Tahoma"/>
                <a:cs typeface="Tahoma"/>
              </a:rPr>
              <a:t> </a:t>
            </a:r>
            <a:r>
              <a:rPr sz="1982" spc="-89" dirty="0">
                <a:latin typeface="Tahoma"/>
                <a:cs typeface="Tahoma"/>
              </a:rPr>
              <a:t>com</a:t>
            </a:r>
            <a:r>
              <a:rPr sz="1982" spc="-40" dirty="0">
                <a:latin typeface="Tahoma"/>
                <a:cs typeface="Tahoma"/>
              </a:rPr>
              <a:t>p</a:t>
            </a:r>
            <a:r>
              <a:rPr sz="1982" spc="-79" dirty="0">
                <a:latin typeface="Tahoma"/>
                <a:cs typeface="Tahoma"/>
              </a:rPr>
              <a:t>onent.</a:t>
            </a:r>
            <a:endParaRPr sz="1982" dirty="0">
              <a:latin typeface="Tahoma"/>
              <a:cs typeface="Tahoma"/>
            </a:endParaRPr>
          </a:p>
          <a:p>
            <a:pPr>
              <a:spcBef>
                <a:spcPts val="81"/>
              </a:spcBef>
            </a:pPr>
            <a:endParaRPr sz="1982" dirty="0">
              <a:latin typeface="Times New Roman"/>
              <a:cs typeface="Times New Roman"/>
            </a:endParaRPr>
          </a:p>
          <a:p>
            <a:pPr marL="25168" marR="10067" algn="just"/>
            <a:r>
              <a:rPr sz="1982" u="sng" spc="-59" dirty="0">
                <a:solidFill>
                  <a:srgbClr val="FF0000"/>
                </a:solidFill>
                <a:latin typeface="Tahoma"/>
                <a:cs typeface="Tahoma"/>
              </a:rPr>
              <a:t>Note:</a:t>
            </a:r>
            <a:r>
              <a:rPr sz="1982" spc="30" dirty="0">
                <a:solidFill>
                  <a:srgbClr val="FF0000"/>
                </a:solidFill>
                <a:latin typeface="Tahoma"/>
                <a:cs typeface="Tahoma"/>
              </a:rPr>
              <a:t> </a:t>
            </a:r>
            <a:r>
              <a:rPr sz="1982" spc="-69" dirty="0">
                <a:latin typeface="Tahoma"/>
                <a:cs typeface="Tahoma"/>
              </a:rPr>
              <a:t>Occasionall</a:t>
            </a:r>
            <a:r>
              <a:rPr sz="1982" spc="-226" dirty="0">
                <a:latin typeface="Tahoma"/>
                <a:cs typeface="Tahoma"/>
              </a:rPr>
              <a:t>y</a:t>
            </a:r>
            <a:r>
              <a:rPr sz="1982" spc="-69" dirty="0">
                <a:latin typeface="Tahoma"/>
                <a:cs typeface="Tahoma"/>
              </a:rPr>
              <a:t>,</a:t>
            </a:r>
            <a:r>
              <a:rPr sz="1982" spc="40" dirty="0">
                <a:latin typeface="Tahoma"/>
                <a:cs typeface="Tahoma"/>
              </a:rPr>
              <a:t> </a:t>
            </a:r>
            <a:r>
              <a:rPr sz="1982" spc="-89" dirty="0">
                <a:latin typeface="Tahoma"/>
                <a:cs typeface="Tahoma"/>
              </a:rPr>
              <a:t>reconstructed</a:t>
            </a:r>
            <a:r>
              <a:rPr sz="1982" spc="30" dirty="0">
                <a:latin typeface="Tahoma"/>
                <a:cs typeface="Tahoma"/>
              </a:rPr>
              <a:t> </a:t>
            </a:r>
            <a:r>
              <a:rPr sz="1982" spc="-109" dirty="0">
                <a:latin typeface="Tahoma"/>
                <a:cs typeface="Tahoma"/>
              </a:rPr>
              <a:t>surface</a:t>
            </a:r>
            <a:r>
              <a:rPr sz="1982" spc="30" dirty="0">
                <a:latin typeface="Tahoma"/>
                <a:cs typeface="Tahoma"/>
              </a:rPr>
              <a:t> </a:t>
            </a:r>
            <a:r>
              <a:rPr sz="1982" spc="-89" dirty="0">
                <a:latin typeface="Tahoma"/>
                <a:cs typeface="Tahoma"/>
              </a:rPr>
              <a:t>height</a:t>
            </a:r>
            <a:r>
              <a:rPr sz="1982" spc="30" dirty="0">
                <a:latin typeface="Tahoma"/>
                <a:cs typeface="Tahoma"/>
              </a:rPr>
              <a:t> </a:t>
            </a:r>
            <a:r>
              <a:rPr sz="1982" spc="-159" dirty="0">
                <a:latin typeface="Tahoma"/>
                <a:cs typeface="Tahoma"/>
              </a:rPr>
              <a:t>ma</a:t>
            </a:r>
            <a:r>
              <a:rPr sz="1982" spc="-89" dirty="0">
                <a:latin typeface="Tahoma"/>
                <a:cs typeface="Tahoma"/>
              </a:rPr>
              <a:t>y</a:t>
            </a:r>
            <a:r>
              <a:rPr sz="1982" spc="30" dirty="0">
                <a:latin typeface="Tahoma"/>
                <a:cs typeface="Tahoma"/>
              </a:rPr>
              <a:t> </a:t>
            </a:r>
            <a:r>
              <a:rPr sz="1982" spc="-50" dirty="0">
                <a:latin typeface="Tahoma"/>
                <a:cs typeface="Tahoma"/>
              </a:rPr>
              <a:t>b</a:t>
            </a:r>
            <a:r>
              <a:rPr sz="1982" spc="-178" dirty="0">
                <a:latin typeface="Tahoma"/>
                <a:cs typeface="Tahoma"/>
              </a:rPr>
              <a:t>e</a:t>
            </a:r>
            <a:r>
              <a:rPr sz="1982" spc="30" dirty="0">
                <a:latin typeface="Tahoma"/>
                <a:cs typeface="Tahoma"/>
              </a:rPr>
              <a:t> </a:t>
            </a:r>
            <a:r>
              <a:rPr sz="1982" spc="-30" dirty="0">
                <a:latin typeface="Tahoma"/>
                <a:cs typeface="Tahoma"/>
              </a:rPr>
              <a:t>l</a:t>
            </a:r>
            <a:r>
              <a:rPr sz="1982" spc="-129" dirty="0">
                <a:latin typeface="Tahoma"/>
                <a:cs typeface="Tahoma"/>
              </a:rPr>
              <a:t>o</a:t>
            </a:r>
            <a:r>
              <a:rPr sz="1982" spc="-208" dirty="0">
                <a:latin typeface="Tahoma"/>
                <a:cs typeface="Tahoma"/>
              </a:rPr>
              <a:t>w</a:t>
            </a:r>
            <a:r>
              <a:rPr sz="1982" spc="-119" dirty="0">
                <a:latin typeface="Tahoma"/>
                <a:cs typeface="Tahoma"/>
              </a:rPr>
              <a:t>er</a:t>
            </a:r>
            <a:r>
              <a:rPr sz="1982" spc="40" dirty="0">
                <a:latin typeface="Tahoma"/>
                <a:cs typeface="Tahoma"/>
              </a:rPr>
              <a:t> </a:t>
            </a:r>
            <a:r>
              <a:rPr sz="1982" spc="-69" dirty="0">
                <a:latin typeface="Tahoma"/>
                <a:cs typeface="Tahoma"/>
              </a:rPr>
              <a:t>than</a:t>
            </a:r>
            <a:r>
              <a:rPr sz="1982" spc="40" dirty="0">
                <a:latin typeface="Tahoma"/>
                <a:cs typeface="Tahoma"/>
              </a:rPr>
              <a:t> </a:t>
            </a:r>
            <a:r>
              <a:rPr sz="1982" spc="-119" dirty="0">
                <a:latin typeface="Tahoma"/>
                <a:cs typeface="Tahoma"/>
              </a:rPr>
              <a:t>Green-</a:t>
            </a:r>
            <a:r>
              <a:rPr sz="1982" spc="-79" dirty="0">
                <a:latin typeface="Tahoma"/>
                <a:cs typeface="Tahoma"/>
              </a:rPr>
              <a:t> </a:t>
            </a:r>
            <a:r>
              <a:rPr sz="1982" spc="-50" dirty="0">
                <a:latin typeface="Tahoma"/>
                <a:cs typeface="Tahoma"/>
              </a:rPr>
              <a:t>land</a:t>
            </a:r>
            <a:r>
              <a:rPr sz="1982" spc="59" dirty="0">
                <a:latin typeface="Tahoma"/>
                <a:cs typeface="Tahoma"/>
              </a:rPr>
              <a:t> </a:t>
            </a:r>
            <a:r>
              <a:rPr sz="1982" spc="-20" dirty="0">
                <a:latin typeface="Tahoma"/>
                <a:cs typeface="Tahoma"/>
              </a:rPr>
              <a:t>b</a:t>
            </a:r>
            <a:r>
              <a:rPr sz="1982" spc="-79" dirty="0">
                <a:latin typeface="Tahoma"/>
                <a:cs typeface="Tahoma"/>
              </a:rPr>
              <a:t>edr</a:t>
            </a:r>
            <a:r>
              <a:rPr sz="1982" spc="-40" dirty="0">
                <a:latin typeface="Tahoma"/>
                <a:cs typeface="Tahoma"/>
              </a:rPr>
              <a:t>o</a:t>
            </a:r>
            <a:r>
              <a:rPr sz="1982" spc="-30" dirty="0">
                <a:latin typeface="Tahoma"/>
                <a:cs typeface="Tahoma"/>
              </a:rPr>
              <a:t>ck.</a:t>
            </a:r>
            <a:r>
              <a:rPr sz="1982" dirty="0">
                <a:latin typeface="Tahoma"/>
                <a:cs typeface="Tahoma"/>
              </a:rPr>
              <a:t> </a:t>
            </a:r>
            <a:r>
              <a:rPr sz="1982" spc="-277" dirty="0">
                <a:latin typeface="Tahoma"/>
                <a:cs typeface="Tahoma"/>
              </a:rPr>
              <a:t> </a:t>
            </a:r>
            <a:r>
              <a:rPr sz="1982" spc="40" dirty="0">
                <a:latin typeface="Tahoma"/>
                <a:cs typeface="Tahoma"/>
              </a:rPr>
              <a:t>T</a:t>
            </a:r>
            <a:r>
              <a:rPr sz="1982" spc="-79" dirty="0">
                <a:latin typeface="Tahoma"/>
                <a:cs typeface="Tahoma"/>
              </a:rPr>
              <a:t>o</a:t>
            </a:r>
            <a:r>
              <a:rPr sz="1982" spc="59" dirty="0">
                <a:latin typeface="Tahoma"/>
                <a:cs typeface="Tahoma"/>
              </a:rPr>
              <a:t> </a:t>
            </a:r>
            <a:r>
              <a:rPr sz="1982" spc="-59" dirty="0">
                <a:latin typeface="Tahoma"/>
                <a:cs typeface="Tahoma"/>
              </a:rPr>
              <a:t>avoid</a:t>
            </a:r>
            <a:r>
              <a:rPr sz="1982" spc="59" dirty="0">
                <a:latin typeface="Tahoma"/>
                <a:cs typeface="Tahoma"/>
              </a:rPr>
              <a:t> </a:t>
            </a:r>
            <a:r>
              <a:rPr sz="1982" spc="-20" dirty="0">
                <a:latin typeface="Tahoma"/>
                <a:cs typeface="Tahoma"/>
              </a:rPr>
              <a:t>that,</a:t>
            </a:r>
            <a:r>
              <a:rPr sz="1982" spc="69" dirty="0">
                <a:latin typeface="Tahoma"/>
                <a:cs typeface="Tahoma"/>
              </a:rPr>
              <a:t> </a:t>
            </a:r>
            <a:r>
              <a:rPr sz="1982" spc="-59" dirty="0">
                <a:latin typeface="Tahoma"/>
                <a:cs typeface="Tahoma"/>
              </a:rPr>
              <a:t>the</a:t>
            </a:r>
            <a:r>
              <a:rPr sz="1982" spc="59" dirty="0">
                <a:latin typeface="Tahoma"/>
                <a:cs typeface="Tahoma"/>
              </a:rPr>
              <a:t> </a:t>
            </a:r>
            <a:r>
              <a:rPr sz="1982" spc="-69" dirty="0">
                <a:latin typeface="Tahoma"/>
                <a:cs typeface="Tahoma"/>
              </a:rPr>
              <a:t>m</a:t>
            </a:r>
            <a:r>
              <a:rPr sz="1982" spc="-59" dirty="0">
                <a:latin typeface="Tahoma"/>
                <a:cs typeface="Tahoma"/>
              </a:rPr>
              <a:t>aximum</a:t>
            </a:r>
            <a:r>
              <a:rPr sz="1982" spc="59" dirty="0">
                <a:latin typeface="Tahoma"/>
                <a:cs typeface="Tahoma"/>
              </a:rPr>
              <a:t> </a:t>
            </a:r>
            <a:r>
              <a:rPr sz="1982" spc="-20" dirty="0">
                <a:latin typeface="Tahoma"/>
                <a:cs typeface="Tahoma"/>
              </a:rPr>
              <a:t>b</a:t>
            </a:r>
            <a:r>
              <a:rPr sz="1982" spc="-59" dirty="0">
                <a:latin typeface="Tahoma"/>
                <a:cs typeface="Tahoma"/>
              </a:rPr>
              <a:t>e</a:t>
            </a:r>
            <a:r>
              <a:rPr sz="1982" spc="-99" dirty="0">
                <a:latin typeface="Tahoma"/>
                <a:cs typeface="Tahoma"/>
              </a:rPr>
              <a:t>t</a:t>
            </a:r>
            <a:r>
              <a:rPr sz="1982" spc="-168" dirty="0">
                <a:latin typeface="Tahoma"/>
                <a:cs typeface="Tahoma"/>
              </a:rPr>
              <a:t>w</a:t>
            </a:r>
            <a:r>
              <a:rPr sz="1982" spc="-129" dirty="0">
                <a:latin typeface="Tahoma"/>
                <a:cs typeface="Tahoma"/>
              </a:rPr>
              <a:t>een</a:t>
            </a:r>
            <a:r>
              <a:rPr sz="1982" spc="59" dirty="0">
                <a:latin typeface="Tahoma"/>
                <a:cs typeface="Tahoma"/>
              </a:rPr>
              <a:t> </a:t>
            </a:r>
            <a:r>
              <a:rPr sz="1982" spc="-89" dirty="0">
                <a:latin typeface="Tahoma"/>
                <a:cs typeface="Tahoma"/>
              </a:rPr>
              <a:t>each</a:t>
            </a:r>
            <a:r>
              <a:rPr sz="1982" spc="59" dirty="0">
                <a:latin typeface="Tahoma"/>
                <a:cs typeface="Tahoma"/>
              </a:rPr>
              <a:t> </a:t>
            </a:r>
            <a:r>
              <a:rPr sz="1982" spc="-59" dirty="0">
                <a:latin typeface="Tahoma"/>
                <a:cs typeface="Tahoma"/>
              </a:rPr>
              <a:t>reconstruct</a:t>
            </a:r>
            <a:r>
              <a:rPr sz="1982" spc="-79" dirty="0">
                <a:latin typeface="Tahoma"/>
                <a:cs typeface="Tahoma"/>
              </a:rPr>
              <a:t>e</a:t>
            </a:r>
            <a:r>
              <a:rPr sz="1982" spc="-69" dirty="0">
                <a:latin typeface="Tahoma"/>
                <a:cs typeface="Tahoma"/>
              </a:rPr>
              <a:t>d</a:t>
            </a:r>
            <a:r>
              <a:rPr sz="1982" spc="-40" dirty="0">
                <a:latin typeface="Tahoma"/>
                <a:cs typeface="Tahoma"/>
              </a:rPr>
              <a:t> </a:t>
            </a:r>
            <a:r>
              <a:rPr sz="1982" spc="-159" dirty="0">
                <a:latin typeface="Tahoma"/>
                <a:cs typeface="Tahoma"/>
              </a:rPr>
              <a:t>o</a:t>
            </a:r>
            <a:r>
              <a:rPr sz="1982" spc="-79" dirty="0">
                <a:latin typeface="Tahoma"/>
                <a:cs typeface="Tahoma"/>
              </a:rPr>
              <a:t>rography</a:t>
            </a:r>
            <a:r>
              <a:rPr sz="1982" spc="30" dirty="0">
                <a:latin typeface="Tahoma"/>
                <a:cs typeface="Tahoma"/>
              </a:rPr>
              <a:t> </a:t>
            </a:r>
            <a:r>
              <a:rPr sz="1982" spc="-89" dirty="0">
                <a:latin typeface="Tahoma"/>
                <a:cs typeface="Tahoma"/>
              </a:rPr>
              <a:t>and</a:t>
            </a:r>
            <a:r>
              <a:rPr sz="1982" spc="40" dirty="0">
                <a:latin typeface="Tahoma"/>
                <a:cs typeface="Tahoma"/>
              </a:rPr>
              <a:t> </a:t>
            </a:r>
            <a:r>
              <a:rPr sz="1982" spc="-119" dirty="0">
                <a:latin typeface="Tahoma"/>
                <a:cs typeface="Tahoma"/>
              </a:rPr>
              <a:t>one</a:t>
            </a:r>
            <a:r>
              <a:rPr sz="1982" spc="30" dirty="0">
                <a:latin typeface="Tahoma"/>
                <a:cs typeface="Tahoma"/>
              </a:rPr>
              <a:t> </a:t>
            </a:r>
            <a:r>
              <a:rPr sz="1982" spc="-69" dirty="0">
                <a:latin typeface="Tahoma"/>
                <a:cs typeface="Tahoma"/>
              </a:rPr>
              <a:t>of</a:t>
            </a:r>
            <a:r>
              <a:rPr sz="1982" spc="30" dirty="0">
                <a:latin typeface="Tahoma"/>
                <a:cs typeface="Tahoma"/>
              </a:rPr>
              <a:t> </a:t>
            </a:r>
            <a:r>
              <a:rPr sz="1982" spc="-79" dirty="0">
                <a:latin typeface="Tahoma"/>
                <a:cs typeface="Tahoma"/>
              </a:rPr>
              <a:t>the</a:t>
            </a:r>
            <a:r>
              <a:rPr sz="1982" spc="40" dirty="0">
                <a:latin typeface="Tahoma"/>
                <a:cs typeface="Tahoma"/>
              </a:rPr>
              <a:t> </a:t>
            </a:r>
            <a:r>
              <a:rPr sz="1982" spc="-40" dirty="0">
                <a:latin typeface="Tahoma"/>
                <a:cs typeface="Tahoma"/>
              </a:rPr>
              <a:t>b</a:t>
            </a:r>
            <a:r>
              <a:rPr sz="1982" spc="-99" dirty="0">
                <a:latin typeface="Tahoma"/>
                <a:cs typeface="Tahoma"/>
              </a:rPr>
              <a:t>edr</a:t>
            </a:r>
            <a:r>
              <a:rPr sz="1982" spc="-59" dirty="0">
                <a:latin typeface="Tahoma"/>
                <a:cs typeface="Tahoma"/>
              </a:rPr>
              <a:t>o</a:t>
            </a:r>
            <a:r>
              <a:rPr sz="1982" spc="-40" dirty="0">
                <a:latin typeface="Tahoma"/>
                <a:cs typeface="Tahoma"/>
              </a:rPr>
              <a:t>ck</a:t>
            </a:r>
            <a:r>
              <a:rPr sz="1982" spc="40" dirty="0">
                <a:latin typeface="Tahoma"/>
                <a:cs typeface="Tahoma"/>
              </a:rPr>
              <a:t> </a:t>
            </a:r>
            <a:r>
              <a:rPr sz="1982" spc="-159" dirty="0">
                <a:latin typeface="Tahoma"/>
                <a:cs typeface="Tahoma"/>
              </a:rPr>
              <a:t>o</a:t>
            </a:r>
            <a:r>
              <a:rPr sz="1982" spc="-50" dirty="0">
                <a:latin typeface="Tahoma"/>
                <a:cs typeface="Tahoma"/>
              </a:rPr>
              <a:t>riginal</a:t>
            </a:r>
            <a:r>
              <a:rPr sz="1982" spc="30" dirty="0">
                <a:latin typeface="Tahoma"/>
                <a:cs typeface="Tahoma"/>
              </a:rPr>
              <a:t> </a:t>
            </a:r>
            <a:r>
              <a:rPr sz="1982" spc="-69" dirty="0">
                <a:latin typeface="Tahoma"/>
                <a:cs typeface="Tahoma"/>
              </a:rPr>
              <a:t>reconstructions</a:t>
            </a:r>
            <a:r>
              <a:rPr sz="1982" spc="30" dirty="0">
                <a:latin typeface="Tahoma"/>
                <a:cs typeface="Tahoma"/>
              </a:rPr>
              <a:t> </a:t>
            </a:r>
            <a:r>
              <a:rPr sz="1982" spc="-69" dirty="0">
                <a:latin typeface="Tahoma"/>
                <a:cs typeface="Tahoma"/>
              </a:rPr>
              <a:t>is</a:t>
            </a:r>
            <a:r>
              <a:rPr sz="1982" spc="40" dirty="0">
                <a:latin typeface="Tahoma"/>
                <a:cs typeface="Tahoma"/>
              </a:rPr>
              <a:t> </a:t>
            </a:r>
            <a:r>
              <a:rPr sz="1982" spc="-99" dirty="0">
                <a:latin typeface="Tahoma"/>
                <a:cs typeface="Tahoma"/>
              </a:rPr>
              <a:t>considered.</a:t>
            </a:r>
            <a:endParaRPr sz="1982" dirty="0">
              <a:latin typeface="Tahoma"/>
              <a:cs typeface="Tahoma"/>
            </a:endParaRPr>
          </a:p>
        </p:txBody>
      </p:sp>
      <p:sp>
        <p:nvSpPr>
          <p:cNvPr id="6" name="object 6"/>
          <p:cNvSpPr txBox="1">
            <a:spLocks noGrp="1"/>
          </p:cNvSpPr>
          <p:nvPr>
            <p:ph type="sldNum" sz="quarter" idx="4294967295"/>
          </p:nvPr>
        </p:nvSpPr>
        <p:spPr>
          <a:xfrm>
            <a:off x="8632414" y="6622426"/>
            <a:ext cx="368694" cy="553998"/>
          </a:xfrm>
          <a:prstGeom prst="rect">
            <a:avLst/>
          </a:prstGeom>
        </p:spPr>
        <p:txBody>
          <a:bodyPr vert="horz" wrap="square" lIns="0" tIns="0" rIns="0" bIns="0" rtlCol="0">
            <a:spAutoFit/>
          </a:bodyPr>
          <a:lstStyle/>
          <a:p>
            <a:pPr marL="50335"/>
            <a:fld id="{81D60167-4931-47E6-BA6A-407CBD079E47}" type="slidenum">
              <a:rPr dirty="0"/>
              <a:pPr marL="50335"/>
              <a:t>35</a:t>
            </a:fld>
            <a:r>
              <a:rPr spc="-149" dirty="0"/>
              <a:t> </a:t>
            </a:r>
            <a:r>
              <a:rPr dirty="0"/>
              <a:t>/</a:t>
            </a:r>
            <a:r>
              <a:rPr spc="-149" dirty="0"/>
              <a:t> </a:t>
            </a:r>
            <a:r>
              <a:rPr dirty="0"/>
              <a:t>9</a:t>
            </a:r>
          </a:p>
        </p:txBody>
      </p:sp>
    </p:spTree>
    <p:extLst>
      <p:ext uri="{BB962C8B-B14F-4D97-AF65-F5344CB8AC3E}">
        <p14:creationId xmlns:p14="http://schemas.microsoft.com/office/powerpoint/2010/main" val="89888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577" y="792332"/>
            <a:ext cx="3699545" cy="277360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4752951" y="792332"/>
            <a:ext cx="3699545" cy="2773601"/>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717577" y="3816723"/>
            <a:ext cx="3699545" cy="2773601"/>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4752951" y="3816723"/>
            <a:ext cx="3699545" cy="2773601"/>
          </a:xfrm>
          <a:prstGeom prst="rect">
            <a:avLst/>
          </a:prstGeom>
          <a:blipFill>
            <a:blip r:embed="rId6" cstate="print"/>
            <a:stretch>
              <a:fillRect/>
            </a:stretch>
          </a:blipFill>
        </p:spPr>
        <p:txBody>
          <a:bodyPr wrap="square" lIns="0" tIns="0" rIns="0" bIns="0" rtlCol="0"/>
          <a:lstStyle/>
          <a:p>
            <a:endParaRPr/>
          </a:p>
        </p:txBody>
      </p:sp>
      <p:sp>
        <p:nvSpPr>
          <p:cNvPr id="6" name="object 6"/>
          <p:cNvSpPr txBox="1">
            <a:spLocks noGrp="1"/>
          </p:cNvSpPr>
          <p:nvPr>
            <p:ph type="sldNum" sz="quarter" idx="4294967295"/>
          </p:nvPr>
        </p:nvSpPr>
        <p:spPr>
          <a:xfrm>
            <a:off x="8632414" y="6622426"/>
            <a:ext cx="368694" cy="553998"/>
          </a:xfrm>
          <a:prstGeom prst="rect">
            <a:avLst/>
          </a:prstGeom>
        </p:spPr>
        <p:txBody>
          <a:bodyPr vert="horz" wrap="square" lIns="0" tIns="0" rIns="0" bIns="0" rtlCol="0">
            <a:spAutoFit/>
          </a:bodyPr>
          <a:lstStyle/>
          <a:p>
            <a:pPr marL="50335"/>
            <a:fld id="{81D60167-4931-47E6-BA6A-407CBD079E47}" type="slidenum">
              <a:rPr dirty="0"/>
              <a:pPr marL="50335"/>
              <a:t>36</a:t>
            </a:fld>
            <a:r>
              <a:rPr spc="-149" dirty="0"/>
              <a:t> </a:t>
            </a:r>
            <a:r>
              <a:rPr dirty="0"/>
              <a:t>/</a:t>
            </a:r>
            <a:r>
              <a:rPr spc="-149" dirty="0"/>
              <a:t> </a:t>
            </a:r>
            <a:r>
              <a:rPr dirty="0"/>
              <a:t>9</a:t>
            </a:r>
          </a:p>
        </p:txBody>
      </p:sp>
    </p:spTree>
    <p:extLst>
      <p:ext uri="{BB962C8B-B14F-4D97-AF65-F5344CB8AC3E}">
        <p14:creationId xmlns:p14="http://schemas.microsoft.com/office/powerpoint/2010/main" val="3660722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76672"/>
            <a:ext cx="8090902" cy="615553"/>
          </a:xfrm>
          <a:prstGeom prst="rect">
            <a:avLst/>
          </a:prstGeom>
        </p:spPr>
        <p:txBody>
          <a:bodyPr vert="horz" wrap="square" lIns="0" tIns="0" rIns="0" bIns="0" numCol="1" rtlCol="0" anchor="ctr" anchorCtr="0" compatLnSpc="1">
            <a:prstTxWarp prst="textNoShape">
              <a:avLst/>
            </a:prstTxWarp>
            <a:spAutoFit/>
          </a:bodyPr>
          <a:lstStyle/>
          <a:p>
            <a:pPr marL="2304093"/>
            <a:r>
              <a:rPr sz="4000" spc="-20" dirty="0"/>
              <a:t>Mask</a:t>
            </a:r>
            <a:r>
              <a:rPr sz="4000" spc="59" dirty="0"/>
              <a:t> </a:t>
            </a:r>
            <a:r>
              <a:rPr sz="4000" spc="-168" dirty="0" smtClean="0"/>
              <a:t>g</a:t>
            </a:r>
            <a:r>
              <a:rPr sz="4000" spc="-109" dirty="0" smtClean="0"/>
              <a:t>eneration</a:t>
            </a:r>
            <a:r>
              <a:rPr lang="en-GB" sz="4000" spc="-109" dirty="0" smtClean="0"/>
              <a:t>:</a:t>
            </a:r>
            <a:endParaRPr sz="4000" spc="-109" dirty="0"/>
          </a:p>
        </p:txBody>
      </p:sp>
      <p:sp>
        <p:nvSpPr>
          <p:cNvPr id="5" name="object 5"/>
          <p:cNvSpPr txBox="1">
            <a:spLocks noGrp="1"/>
          </p:cNvSpPr>
          <p:nvPr>
            <p:ph type="body" idx="1"/>
          </p:nvPr>
        </p:nvSpPr>
        <p:spPr>
          <a:xfrm>
            <a:off x="578786" y="1973522"/>
            <a:ext cx="7982274" cy="3871637"/>
          </a:xfrm>
          <a:prstGeom prst="rect">
            <a:avLst/>
          </a:prstGeom>
        </p:spPr>
        <p:txBody>
          <a:bodyPr vert="horz" wrap="square" lIns="0" tIns="0" rIns="0" bIns="0" numCol="1" rtlCol="0" anchor="t" anchorCtr="0" compatLnSpc="1">
            <a:prstTxWarp prst="textNoShape">
              <a:avLst/>
            </a:prstTxWarp>
            <a:spAutoFit/>
          </a:bodyPr>
          <a:lstStyle/>
          <a:p>
            <a:pPr marL="33976" marR="10067" indent="-10067" algn="just">
              <a:lnSpc>
                <a:spcPct val="102600"/>
              </a:lnSpc>
            </a:pPr>
            <a:r>
              <a:rPr sz="2400" spc="-69" dirty="0"/>
              <a:t>The</a:t>
            </a:r>
            <a:r>
              <a:rPr sz="2400" spc="-89" dirty="0"/>
              <a:t> </a:t>
            </a:r>
            <a:r>
              <a:rPr sz="2400" spc="-129" dirty="0"/>
              <a:t>mask</a:t>
            </a:r>
            <a:r>
              <a:rPr sz="2400" spc="-89" dirty="0"/>
              <a:t> </a:t>
            </a:r>
            <a:r>
              <a:rPr sz="2400" spc="-119" dirty="0"/>
              <a:t>generation</a:t>
            </a:r>
            <a:r>
              <a:rPr sz="2400" spc="-79" dirty="0"/>
              <a:t> </a:t>
            </a:r>
            <a:r>
              <a:rPr sz="2400" spc="-198" dirty="0"/>
              <a:t>p</a:t>
            </a:r>
            <a:r>
              <a:rPr sz="2400" spc="-79" dirty="0"/>
              <a:t>r</a:t>
            </a:r>
            <a:r>
              <a:rPr sz="2400" spc="-59" dirty="0"/>
              <a:t>o</a:t>
            </a:r>
            <a:r>
              <a:rPr sz="2400" spc="-159" dirty="0"/>
              <a:t>cess</a:t>
            </a:r>
            <a:r>
              <a:rPr sz="2400" spc="-89" dirty="0"/>
              <a:t> </a:t>
            </a:r>
            <a:r>
              <a:rPr sz="2400" spc="-188" dirty="0"/>
              <a:t>p</a:t>
            </a:r>
            <a:r>
              <a:rPr sz="2400" spc="-139" dirty="0"/>
              <a:t>roved</a:t>
            </a:r>
            <a:r>
              <a:rPr sz="2400" spc="-89" dirty="0"/>
              <a:t> </a:t>
            </a:r>
            <a:r>
              <a:rPr sz="2400" spc="-188" dirty="0"/>
              <a:t>mo</a:t>
            </a:r>
            <a:r>
              <a:rPr sz="2400" spc="-139" dirty="0"/>
              <a:t>re</a:t>
            </a:r>
            <a:r>
              <a:rPr sz="2400" spc="-89" dirty="0"/>
              <a:t> </a:t>
            </a:r>
            <a:r>
              <a:rPr sz="2400" spc="-119" dirty="0"/>
              <a:t>troublesome,</a:t>
            </a:r>
            <a:r>
              <a:rPr sz="2400" spc="-59" dirty="0"/>
              <a:t> </a:t>
            </a:r>
            <a:r>
              <a:rPr sz="2400" spc="-119" dirty="0"/>
              <a:t>since</a:t>
            </a:r>
            <a:r>
              <a:rPr sz="2400" spc="-89" dirty="0"/>
              <a:t> </a:t>
            </a:r>
            <a:r>
              <a:rPr sz="2400" spc="10" dirty="0"/>
              <a:t>it</a:t>
            </a:r>
            <a:r>
              <a:rPr sz="2400" spc="-89" dirty="0"/>
              <a:t> </a:t>
            </a:r>
            <a:r>
              <a:rPr sz="2400" spc="-99" dirty="0"/>
              <a:t>could</a:t>
            </a:r>
            <a:r>
              <a:rPr sz="2400" spc="-69" dirty="0"/>
              <a:t> </a:t>
            </a:r>
            <a:r>
              <a:rPr sz="2400" spc="-40" dirty="0"/>
              <a:t>not</a:t>
            </a:r>
            <a:r>
              <a:rPr sz="2400" spc="69" dirty="0"/>
              <a:t> </a:t>
            </a:r>
            <a:r>
              <a:rPr sz="2400" spc="-20" dirty="0"/>
              <a:t>b</a:t>
            </a:r>
            <a:r>
              <a:rPr sz="2400" spc="-178" dirty="0"/>
              <a:t>e</a:t>
            </a:r>
            <a:r>
              <a:rPr sz="2400" spc="69" dirty="0"/>
              <a:t> </a:t>
            </a:r>
            <a:r>
              <a:rPr sz="2400" spc="-69" dirty="0"/>
              <a:t>c</a:t>
            </a:r>
            <a:r>
              <a:rPr sz="2400" spc="-129" dirty="0"/>
              <a:t>a</a:t>
            </a:r>
            <a:r>
              <a:rPr sz="2400" spc="-69" dirty="0"/>
              <a:t>rried</a:t>
            </a:r>
            <a:r>
              <a:rPr sz="2400" spc="69" dirty="0"/>
              <a:t> </a:t>
            </a:r>
            <a:r>
              <a:rPr sz="2400" spc="-40" dirty="0"/>
              <a:t>out</a:t>
            </a:r>
            <a:r>
              <a:rPr sz="2400" spc="69" dirty="0"/>
              <a:t> </a:t>
            </a:r>
            <a:r>
              <a:rPr sz="2400" spc="-69" dirty="0"/>
              <a:t>through</a:t>
            </a:r>
            <a:r>
              <a:rPr sz="2400" spc="69" dirty="0"/>
              <a:t> </a:t>
            </a:r>
            <a:r>
              <a:rPr sz="2400" spc="-69" dirty="0"/>
              <a:t>the</a:t>
            </a:r>
            <a:r>
              <a:rPr sz="2400" spc="69" dirty="0"/>
              <a:t> </a:t>
            </a:r>
            <a:r>
              <a:rPr sz="2400" spc="-129" dirty="0"/>
              <a:t>same</a:t>
            </a:r>
            <a:r>
              <a:rPr sz="2400" spc="69" dirty="0"/>
              <a:t> </a:t>
            </a:r>
            <a:r>
              <a:rPr sz="2400" spc="-89" dirty="0"/>
              <a:t>ap</a:t>
            </a:r>
            <a:r>
              <a:rPr sz="2400" spc="-149" dirty="0"/>
              <a:t>p</a:t>
            </a:r>
            <a:r>
              <a:rPr sz="2400" spc="-69" dirty="0"/>
              <a:t>roach.</a:t>
            </a:r>
            <a:r>
              <a:rPr sz="2400" dirty="0"/>
              <a:t> </a:t>
            </a:r>
            <a:r>
              <a:rPr sz="2400" spc="-307" dirty="0"/>
              <a:t> </a:t>
            </a:r>
            <a:r>
              <a:rPr sz="2400" spc="-99" dirty="0"/>
              <a:t>Instead,</a:t>
            </a:r>
            <a:r>
              <a:rPr sz="2400" spc="69" dirty="0"/>
              <a:t> </a:t>
            </a:r>
            <a:r>
              <a:rPr sz="2400" spc="-69" dirty="0"/>
              <a:t>the</a:t>
            </a:r>
            <a:r>
              <a:rPr sz="2400" spc="69" dirty="0"/>
              <a:t> </a:t>
            </a:r>
            <a:r>
              <a:rPr sz="2400" spc="-89" dirty="0"/>
              <a:t>mask</a:t>
            </a:r>
            <a:r>
              <a:rPr sz="2400" spc="-50" dirty="0"/>
              <a:t> </a:t>
            </a:r>
            <a:r>
              <a:rPr sz="2400" spc="-69" dirty="0"/>
              <a:t>c</a:t>
            </a:r>
            <a:r>
              <a:rPr sz="2400" spc="-139" dirty="0"/>
              <a:t>o</a:t>
            </a:r>
            <a:r>
              <a:rPr sz="2400" spc="-99" dirty="0"/>
              <a:t>rres</a:t>
            </a:r>
            <a:r>
              <a:rPr sz="2400" spc="-79" dirty="0"/>
              <a:t>ponding</a:t>
            </a:r>
            <a:r>
              <a:rPr sz="2400" spc="40" dirty="0"/>
              <a:t> </a:t>
            </a:r>
            <a:r>
              <a:rPr sz="2400" spc="-20" dirty="0"/>
              <a:t>to</a:t>
            </a:r>
            <a:r>
              <a:rPr sz="2400" spc="30" dirty="0"/>
              <a:t> </a:t>
            </a:r>
            <a:r>
              <a:rPr sz="2400" spc="-109" dirty="0"/>
              <a:t>a</a:t>
            </a:r>
            <a:r>
              <a:rPr sz="2400" spc="30" dirty="0"/>
              <a:t> </a:t>
            </a:r>
            <a:r>
              <a:rPr sz="2400" spc="-59" dirty="0"/>
              <a:t>synthetic</a:t>
            </a:r>
            <a:r>
              <a:rPr sz="2400" spc="30" dirty="0"/>
              <a:t> </a:t>
            </a:r>
            <a:r>
              <a:rPr sz="2400" spc="-159" dirty="0"/>
              <a:t>o</a:t>
            </a:r>
            <a:r>
              <a:rPr sz="2400" spc="-89" dirty="0"/>
              <a:t>rog</a:t>
            </a:r>
            <a:r>
              <a:rPr sz="2400" spc="-79" dirty="0"/>
              <a:t>r</a:t>
            </a:r>
            <a:r>
              <a:rPr sz="2400" spc="-99" dirty="0"/>
              <a:t>aphy</a:t>
            </a:r>
            <a:r>
              <a:rPr sz="2400" spc="30" dirty="0"/>
              <a:t> </a:t>
            </a:r>
            <a:r>
              <a:rPr sz="2400" spc="-198" dirty="0"/>
              <a:t>w</a:t>
            </a:r>
            <a:r>
              <a:rPr sz="2400" spc="-119" dirty="0"/>
              <a:t>as</a:t>
            </a:r>
            <a:r>
              <a:rPr sz="2400" spc="30" dirty="0"/>
              <a:t> </a:t>
            </a:r>
            <a:r>
              <a:rPr sz="2400" spc="-99" dirty="0"/>
              <a:t>generated</a:t>
            </a:r>
            <a:r>
              <a:rPr sz="2400" spc="40" dirty="0"/>
              <a:t> </a:t>
            </a:r>
            <a:r>
              <a:rPr sz="2400" spc="-69" dirty="0"/>
              <a:t>through</a:t>
            </a:r>
            <a:r>
              <a:rPr sz="2400" spc="40" dirty="0"/>
              <a:t> </a:t>
            </a:r>
            <a:r>
              <a:rPr sz="2400" spc="-79" dirty="0"/>
              <a:t>the</a:t>
            </a:r>
            <a:r>
              <a:rPr sz="2400" spc="-50" dirty="0"/>
              <a:t> foll</a:t>
            </a:r>
            <a:r>
              <a:rPr sz="2400" spc="-149" dirty="0"/>
              <a:t>o</a:t>
            </a:r>
            <a:r>
              <a:rPr sz="2400" spc="-99" dirty="0"/>
              <a:t>wing</a:t>
            </a:r>
            <a:r>
              <a:rPr sz="2400" spc="40" dirty="0"/>
              <a:t> </a:t>
            </a:r>
            <a:r>
              <a:rPr sz="2400" spc="-20" dirty="0"/>
              <a:t>t</a:t>
            </a:r>
            <a:r>
              <a:rPr sz="2400" spc="-218" dirty="0"/>
              <a:t>w</a:t>
            </a:r>
            <a:r>
              <a:rPr sz="2400" spc="-109" dirty="0"/>
              <a:t>o</a:t>
            </a:r>
            <a:r>
              <a:rPr sz="2400" spc="30" dirty="0"/>
              <a:t> </a:t>
            </a:r>
            <a:r>
              <a:rPr sz="2400" spc="-119" dirty="0"/>
              <a:t>steps:</a:t>
            </a:r>
          </a:p>
          <a:p>
            <a:pPr marL="582630" marR="15101" algn="just">
              <a:lnSpc>
                <a:spcPct val="102600"/>
              </a:lnSpc>
              <a:spcBef>
                <a:spcPts val="1772"/>
              </a:spcBef>
            </a:pPr>
            <a:r>
              <a:rPr sz="2400" spc="-69" dirty="0"/>
              <a:t>f</a:t>
            </a:r>
            <a:r>
              <a:rPr sz="2400" spc="-178" dirty="0"/>
              <a:t>o</a:t>
            </a:r>
            <a:r>
              <a:rPr sz="2400" spc="-69" dirty="0"/>
              <a:t>r</a:t>
            </a:r>
            <a:r>
              <a:rPr sz="2400" spc="-50" dirty="0"/>
              <a:t> </a:t>
            </a:r>
            <a:r>
              <a:rPr sz="2400" spc="-139" dirty="0"/>
              <a:t>each</a:t>
            </a:r>
            <a:r>
              <a:rPr sz="2400" spc="-50" dirty="0"/>
              <a:t> </a:t>
            </a:r>
            <a:r>
              <a:rPr sz="2400" spc="-129" dirty="0"/>
              <a:t>Greenlan</a:t>
            </a:r>
            <a:r>
              <a:rPr sz="2400" spc="-139" dirty="0"/>
              <a:t>d</a:t>
            </a:r>
            <a:r>
              <a:rPr sz="2400" spc="-40" dirty="0"/>
              <a:t> </a:t>
            </a:r>
            <a:r>
              <a:rPr sz="2400" spc="-50" dirty="0"/>
              <a:t>l</a:t>
            </a:r>
            <a:r>
              <a:rPr sz="2400" spc="-40" dirty="0"/>
              <a:t>o</a:t>
            </a:r>
            <a:r>
              <a:rPr sz="2400" spc="-79" dirty="0"/>
              <a:t>cation,</a:t>
            </a:r>
            <a:r>
              <a:rPr sz="2400" spc="-30" dirty="0"/>
              <a:t> </a:t>
            </a:r>
            <a:r>
              <a:rPr sz="2400" spc="-129" dirty="0"/>
              <a:t>decide</a:t>
            </a:r>
            <a:r>
              <a:rPr sz="2400" spc="-50" dirty="0"/>
              <a:t> </a:t>
            </a:r>
            <a:r>
              <a:rPr sz="2400" spc="-129" dirty="0"/>
              <a:t>whether</a:t>
            </a:r>
            <a:r>
              <a:rPr sz="2400" spc="-50" dirty="0"/>
              <a:t> </a:t>
            </a:r>
            <a:r>
              <a:rPr sz="2400" spc="-99" dirty="0"/>
              <a:t>ice</a:t>
            </a:r>
            <a:r>
              <a:rPr sz="2400" spc="-50" dirty="0"/>
              <a:t> </a:t>
            </a:r>
            <a:r>
              <a:rPr sz="2400" spc="-89" dirty="0"/>
              <a:t>is</a:t>
            </a:r>
            <a:r>
              <a:rPr sz="2400" spc="-50" dirty="0"/>
              <a:t> </a:t>
            </a:r>
            <a:r>
              <a:rPr sz="2400" spc="-198" dirty="0"/>
              <a:t>p</a:t>
            </a:r>
            <a:r>
              <a:rPr sz="2400" spc="-168" dirty="0"/>
              <a:t>rese</a:t>
            </a:r>
            <a:r>
              <a:rPr sz="2400" spc="-149" dirty="0"/>
              <a:t>n</a:t>
            </a:r>
            <a:r>
              <a:rPr sz="2400" spc="30" dirty="0"/>
              <a:t>t</a:t>
            </a:r>
            <a:r>
              <a:rPr sz="2400" spc="-50" dirty="0"/>
              <a:t> </a:t>
            </a:r>
            <a:r>
              <a:rPr sz="2400" spc="-208" dirty="0"/>
              <a:t>o</a:t>
            </a:r>
            <a:r>
              <a:rPr sz="2400" spc="-69" dirty="0"/>
              <a:t>r</a:t>
            </a:r>
            <a:r>
              <a:rPr sz="2400" spc="-50" dirty="0"/>
              <a:t> </a:t>
            </a:r>
            <a:r>
              <a:rPr sz="2400" spc="-79" dirty="0"/>
              <a:t>not</a:t>
            </a:r>
            <a:r>
              <a:rPr sz="2400" spc="-50" dirty="0"/>
              <a:t> </a:t>
            </a:r>
            <a:r>
              <a:rPr sz="2400" spc="-139" dirty="0"/>
              <a:t>b</a:t>
            </a:r>
            <a:r>
              <a:rPr sz="2400" spc="-79" dirty="0"/>
              <a:t>y</a:t>
            </a:r>
            <a:r>
              <a:rPr sz="2400" spc="30" dirty="0"/>
              <a:t> </a:t>
            </a:r>
            <a:r>
              <a:rPr sz="2400" spc="-79" dirty="0"/>
              <a:t>comp</a:t>
            </a:r>
            <a:r>
              <a:rPr sz="2400" spc="-129" dirty="0"/>
              <a:t>a</a:t>
            </a:r>
            <a:r>
              <a:rPr sz="2400" spc="-59" dirty="0"/>
              <a:t>ring</a:t>
            </a:r>
            <a:r>
              <a:rPr sz="2400" spc="30" dirty="0"/>
              <a:t> </a:t>
            </a:r>
            <a:r>
              <a:rPr sz="2400" spc="-79" dirty="0"/>
              <a:t>reconstructed</a:t>
            </a:r>
            <a:r>
              <a:rPr sz="2400" spc="30" dirty="0"/>
              <a:t> </a:t>
            </a:r>
            <a:r>
              <a:rPr sz="2400" spc="-69" dirty="0"/>
              <a:t>height</a:t>
            </a:r>
            <a:r>
              <a:rPr sz="2400" spc="30" dirty="0"/>
              <a:t> </a:t>
            </a:r>
            <a:r>
              <a:rPr sz="2400" spc="-20" dirty="0"/>
              <a:t>to</a:t>
            </a:r>
            <a:r>
              <a:rPr sz="2400" spc="30" dirty="0"/>
              <a:t> </a:t>
            </a:r>
            <a:r>
              <a:rPr sz="2400" spc="-69" dirty="0"/>
              <a:t>height</a:t>
            </a:r>
            <a:r>
              <a:rPr sz="2400" spc="30" dirty="0"/>
              <a:t> </a:t>
            </a:r>
            <a:r>
              <a:rPr sz="2400" spc="-89" dirty="0"/>
              <a:t>and</a:t>
            </a:r>
            <a:r>
              <a:rPr sz="2400" spc="30" dirty="0"/>
              <a:t> </a:t>
            </a:r>
            <a:r>
              <a:rPr sz="2400" spc="-69" dirty="0"/>
              <a:t>ice</a:t>
            </a:r>
            <a:r>
              <a:rPr sz="2400" spc="30" dirty="0"/>
              <a:t> </a:t>
            </a:r>
            <a:r>
              <a:rPr sz="2400" spc="-149" dirty="0"/>
              <a:t>p</a:t>
            </a:r>
            <a:r>
              <a:rPr sz="2400" spc="-119" dirty="0"/>
              <a:t>resence</a:t>
            </a:r>
            <a:r>
              <a:rPr sz="2400" spc="-79" dirty="0"/>
              <a:t> of</a:t>
            </a:r>
            <a:r>
              <a:rPr sz="2400" spc="30" dirty="0"/>
              <a:t> </a:t>
            </a:r>
            <a:r>
              <a:rPr sz="2400" spc="-89" dirty="0"/>
              <a:t>the</a:t>
            </a:r>
            <a:r>
              <a:rPr sz="2400" spc="40" dirty="0"/>
              <a:t> </a:t>
            </a:r>
            <a:r>
              <a:rPr sz="2400" spc="-119" dirty="0"/>
              <a:t>14</a:t>
            </a:r>
            <a:r>
              <a:rPr sz="2400" spc="30" dirty="0"/>
              <a:t> </a:t>
            </a:r>
            <a:r>
              <a:rPr sz="2400" spc="-178" dirty="0"/>
              <a:t>o</a:t>
            </a:r>
            <a:r>
              <a:rPr sz="2400" spc="-59" dirty="0"/>
              <a:t>riginal</a:t>
            </a:r>
            <a:r>
              <a:rPr sz="2400" spc="30" dirty="0"/>
              <a:t> </a:t>
            </a:r>
            <a:r>
              <a:rPr sz="2400" spc="-79" dirty="0"/>
              <a:t>reconstructions</a:t>
            </a:r>
            <a:r>
              <a:rPr sz="2400" spc="30" dirty="0"/>
              <a:t> </a:t>
            </a:r>
            <a:r>
              <a:rPr sz="2400" spc="-59" dirty="0"/>
              <a:t>f</a:t>
            </a:r>
            <a:r>
              <a:rPr sz="2400" spc="-168" dirty="0"/>
              <a:t>o</a:t>
            </a:r>
            <a:r>
              <a:rPr sz="2400" spc="-59" dirty="0"/>
              <a:t>r</a:t>
            </a:r>
            <a:r>
              <a:rPr sz="2400" spc="30" dirty="0"/>
              <a:t> </a:t>
            </a:r>
            <a:r>
              <a:rPr sz="2400" spc="-30" dirty="0"/>
              <a:t>that</a:t>
            </a:r>
            <a:r>
              <a:rPr sz="2400" spc="40" dirty="0"/>
              <a:t> </a:t>
            </a:r>
            <a:r>
              <a:rPr sz="2400" spc="-40" dirty="0"/>
              <a:t>l</a:t>
            </a:r>
            <a:r>
              <a:rPr sz="2400" spc="-30" dirty="0"/>
              <a:t>o</a:t>
            </a:r>
            <a:r>
              <a:rPr sz="2400" spc="-50" dirty="0"/>
              <a:t>cation</a:t>
            </a:r>
          </a:p>
          <a:p>
            <a:pPr marL="582630" marR="16359" algn="just">
              <a:lnSpc>
                <a:spcPct val="102600"/>
              </a:lnSpc>
              <a:spcBef>
                <a:spcPts val="1772"/>
              </a:spcBef>
            </a:pPr>
            <a:r>
              <a:rPr sz="2400" spc="-159" dirty="0"/>
              <a:t>sm</a:t>
            </a:r>
            <a:r>
              <a:rPr sz="2400" spc="-79" dirty="0"/>
              <a:t>ooth</a:t>
            </a:r>
            <a:r>
              <a:rPr sz="2400" spc="10" dirty="0"/>
              <a:t> </a:t>
            </a:r>
            <a:r>
              <a:rPr sz="2400" spc="-109" dirty="0"/>
              <a:t>the</a:t>
            </a:r>
            <a:r>
              <a:rPr sz="2400" spc="10" dirty="0"/>
              <a:t> </a:t>
            </a:r>
            <a:r>
              <a:rPr sz="2400" spc="-129" dirty="0"/>
              <a:t>mask</a:t>
            </a:r>
            <a:r>
              <a:rPr sz="2400" spc="10" dirty="0"/>
              <a:t> </a:t>
            </a:r>
            <a:r>
              <a:rPr sz="2400" spc="-198" dirty="0"/>
              <a:t>b</a:t>
            </a:r>
            <a:r>
              <a:rPr sz="2400" spc="-129" dirty="0"/>
              <a:t>y</a:t>
            </a:r>
            <a:r>
              <a:rPr sz="2400" spc="10" dirty="0"/>
              <a:t> </a:t>
            </a:r>
            <a:r>
              <a:rPr sz="2400" spc="-99" dirty="0"/>
              <a:t>accounting</a:t>
            </a:r>
            <a:r>
              <a:rPr sz="2400" spc="10" dirty="0"/>
              <a:t> </a:t>
            </a:r>
            <a:r>
              <a:rPr sz="2400" spc="-69" dirty="0"/>
              <a:t>f</a:t>
            </a:r>
            <a:r>
              <a:rPr sz="2400" spc="-178" dirty="0"/>
              <a:t>o</a:t>
            </a:r>
            <a:r>
              <a:rPr sz="2400" spc="-69" dirty="0"/>
              <a:t>r</a:t>
            </a:r>
            <a:r>
              <a:rPr sz="2400" spc="10" dirty="0"/>
              <a:t> </a:t>
            </a:r>
            <a:r>
              <a:rPr sz="2400" spc="-69" dirty="0"/>
              <a:t>p</a:t>
            </a:r>
            <a:r>
              <a:rPr sz="2400" spc="-129" dirty="0"/>
              <a:t>ercentage</a:t>
            </a:r>
            <a:r>
              <a:rPr sz="2400" spc="10" dirty="0"/>
              <a:t> </a:t>
            </a:r>
            <a:r>
              <a:rPr sz="2400" spc="-99" dirty="0"/>
              <a:t>of</a:t>
            </a:r>
            <a:r>
              <a:rPr sz="2400" spc="10" dirty="0"/>
              <a:t> </a:t>
            </a:r>
            <a:r>
              <a:rPr sz="2400" spc="-40" dirty="0"/>
              <a:t>ic</a:t>
            </a:r>
            <a:r>
              <a:rPr sz="2400" spc="-208" dirty="0"/>
              <a:t>e</a:t>
            </a:r>
            <a:r>
              <a:rPr sz="2400" spc="10" dirty="0"/>
              <a:t> </a:t>
            </a:r>
            <a:r>
              <a:rPr sz="2400" spc="-69" dirty="0"/>
              <a:t>in</a:t>
            </a:r>
            <a:r>
              <a:rPr sz="2400" spc="10" dirty="0"/>
              <a:t> </a:t>
            </a:r>
            <a:r>
              <a:rPr sz="2400" spc="-139" dirty="0"/>
              <a:t>a</a:t>
            </a:r>
            <a:r>
              <a:rPr sz="2400" spc="10" dirty="0"/>
              <a:t> </a:t>
            </a:r>
            <a:r>
              <a:rPr sz="2400" spc="-69" dirty="0"/>
              <a:t>circle of</a:t>
            </a:r>
            <a:r>
              <a:rPr sz="2400" spc="30" dirty="0"/>
              <a:t> </a:t>
            </a:r>
            <a:r>
              <a:rPr sz="2400" spc="-99" dirty="0"/>
              <a:t>25km</a:t>
            </a:r>
            <a:r>
              <a:rPr sz="2400" spc="40" dirty="0"/>
              <a:t> </a:t>
            </a:r>
            <a:r>
              <a:rPr sz="2400" spc="-178" dirty="0"/>
              <a:t>a</a:t>
            </a:r>
            <a:r>
              <a:rPr sz="2400" spc="-99" dirty="0"/>
              <a:t>round</a:t>
            </a:r>
            <a:r>
              <a:rPr sz="2400" spc="30" dirty="0"/>
              <a:t> </a:t>
            </a:r>
            <a:r>
              <a:rPr sz="2400" spc="-119" dirty="0"/>
              <a:t>each</a:t>
            </a:r>
            <a:r>
              <a:rPr sz="2400" spc="40" dirty="0"/>
              <a:t> </a:t>
            </a:r>
            <a:r>
              <a:rPr sz="2400" spc="-40" dirty="0"/>
              <a:t>l</a:t>
            </a:r>
            <a:r>
              <a:rPr sz="2400" spc="-20" dirty="0"/>
              <a:t>o</a:t>
            </a:r>
            <a:r>
              <a:rPr sz="2400" spc="-59" dirty="0"/>
              <a:t>cation.</a:t>
            </a:r>
          </a:p>
        </p:txBody>
      </p:sp>
      <p:sp>
        <p:nvSpPr>
          <p:cNvPr id="6" name="object 6"/>
          <p:cNvSpPr txBox="1">
            <a:spLocks noGrp="1"/>
          </p:cNvSpPr>
          <p:nvPr>
            <p:ph type="sldNum" sz="quarter" idx="4294967295"/>
          </p:nvPr>
        </p:nvSpPr>
        <p:spPr>
          <a:xfrm>
            <a:off x="8632414" y="6622426"/>
            <a:ext cx="368694" cy="553998"/>
          </a:xfrm>
          <a:prstGeom prst="rect">
            <a:avLst/>
          </a:prstGeom>
        </p:spPr>
        <p:txBody>
          <a:bodyPr vert="horz" wrap="square" lIns="0" tIns="0" rIns="0" bIns="0" rtlCol="0">
            <a:spAutoFit/>
          </a:bodyPr>
          <a:lstStyle/>
          <a:p>
            <a:pPr marL="50335"/>
            <a:fld id="{81D60167-4931-47E6-BA6A-407CBD079E47}" type="slidenum">
              <a:rPr dirty="0"/>
              <a:pPr marL="50335"/>
              <a:t>37</a:t>
            </a:fld>
            <a:r>
              <a:rPr spc="-149" dirty="0"/>
              <a:t> </a:t>
            </a:r>
            <a:r>
              <a:rPr dirty="0"/>
              <a:t>/</a:t>
            </a:r>
            <a:r>
              <a:rPr spc="-149" dirty="0"/>
              <a:t> </a:t>
            </a:r>
            <a:r>
              <a:rPr dirty="0"/>
              <a:t>9</a:t>
            </a:r>
          </a:p>
        </p:txBody>
      </p:sp>
    </p:spTree>
    <p:extLst>
      <p:ext uri="{BB962C8B-B14F-4D97-AF65-F5344CB8AC3E}">
        <p14:creationId xmlns:p14="http://schemas.microsoft.com/office/powerpoint/2010/main" val="234930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577" y="792332"/>
            <a:ext cx="3699545" cy="277360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4752951" y="792332"/>
            <a:ext cx="3699545" cy="2773601"/>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717577" y="3816723"/>
            <a:ext cx="3699545" cy="2773601"/>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4752951" y="3816723"/>
            <a:ext cx="3699545" cy="2773601"/>
          </a:xfrm>
          <a:prstGeom prst="rect">
            <a:avLst/>
          </a:prstGeom>
          <a:blipFill>
            <a:blip r:embed="rId6" cstate="print"/>
            <a:stretch>
              <a:fillRect/>
            </a:stretch>
          </a:blipFill>
        </p:spPr>
        <p:txBody>
          <a:bodyPr wrap="square" lIns="0" tIns="0" rIns="0" bIns="0" rtlCol="0"/>
          <a:lstStyle/>
          <a:p>
            <a:endParaRPr/>
          </a:p>
        </p:txBody>
      </p:sp>
      <p:sp>
        <p:nvSpPr>
          <p:cNvPr id="6" name="object 6"/>
          <p:cNvSpPr txBox="1">
            <a:spLocks noGrp="1"/>
          </p:cNvSpPr>
          <p:nvPr>
            <p:ph type="sldNum" sz="quarter" idx="4294967295"/>
          </p:nvPr>
        </p:nvSpPr>
        <p:spPr>
          <a:xfrm>
            <a:off x="8632414" y="6622426"/>
            <a:ext cx="368694" cy="553998"/>
          </a:xfrm>
          <a:prstGeom prst="rect">
            <a:avLst/>
          </a:prstGeom>
        </p:spPr>
        <p:txBody>
          <a:bodyPr vert="horz" wrap="square" lIns="0" tIns="0" rIns="0" bIns="0" rtlCol="0">
            <a:spAutoFit/>
          </a:bodyPr>
          <a:lstStyle/>
          <a:p>
            <a:pPr marL="50335"/>
            <a:fld id="{81D60167-4931-47E6-BA6A-407CBD079E47}" type="slidenum">
              <a:rPr dirty="0"/>
              <a:pPr marL="50335"/>
              <a:t>38</a:t>
            </a:fld>
            <a:r>
              <a:rPr spc="-149" dirty="0"/>
              <a:t> </a:t>
            </a:r>
            <a:r>
              <a:rPr dirty="0"/>
              <a:t>/</a:t>
            </a:r>
            <a:r>
              <a:rPr spc="-149" dirty="0"/>
              <a:t> </a:t>
            </a:r>
            <a:r>
              <a:rPr dirty="0"/>
              <a:t>9</a:t>
            </a:r>
          </a:p>
        </p:txBody>
      </p:sp>
    </p:spTree>
    <p:extLst>
      <p:ext uri="{BB962C8B-B14F-4D97-AF65-F5344CB8AC3E}">
        <p14:creationId xmlns:p14="http://schemas.microsoft.com/office/powerpoint/2010/main" val="1100702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351" y="1195224"/>
            <a:ext cx="7885298" cy="5662776"/>
          </a:xfrm>
        </p:spPr>
      </p:pic>
      <p:sp>
        <p:nvSpPr>
          <p:cNvPr id="6" name="Title 1"/>
          <p:cNvSpPr txBox="1">
            <a:spLocks/>
          </p:cNvSpPr>
          <p:nvPr/>
        </p:nvSpPr>
        <p:spPr bwMode="auto">
          <a:xfrm>
            <a:off x="684213" y="26064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600" dirty="0" smtClean="0"/>
              <a:t>64 GIS morphologies… </a:t>
            </a:r>
          </a:p>
        </p:txBody>
      </p:sp>
    </p:spTree>
    <p:extLst>
      <p:ext uri="{BB962C8B-B14F-4D97-AF65-F5344CB8AC3E}">
        <p14:creationId xmlns:p14="http://schemas.microsoft.com/office/powerpoint/2010/main" val="3719158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614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a:latin typeface="Arial" panose="020B0604020202020204" pitchFamily="34" charset="0"/>
              </a:rPr>
              <a:t>Projected contributions to 21st century sea level </a:t>
            </a:r>
            <a:r>
              <a:rPr lang="en-GB" altLang="en-US" sz="1451" b="1" dirty="0" smtClean="0">
                <a:latin typeface="Arial" panose="020B0604020202020204" pitchFamily="34" charset="0"/>
              </a:rPr>
              <a:t>rise. </a:t>
            </a:r>
            <a:endParaRPr lang="en-GB" altLang="en-US" sz="1451" b="1" dirty="0">
              <a:latin typeface="Arial" panose="020B06040202020202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241"/>
            <a:ext cx="9106560" cy="9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601" y="1078921"/>
            <a:ext cx="389520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62656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Matthias Mengel et al. PNAS 2016;113:2597-2602</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©2016 by National Academy of Sciences</a:t>
            </a:r>
          </a:p>
        </p:txBody>
      </p:sp>
    </p:spTree>
    <p:extLst>
      <p:ext uri="{BB962C8B-B14F-4D97-AF65-F5344CB8AC3E}">
        <p14:creationId xmlns:p14="http://schemas.microsoft.com/office/powerpoint/2010/main" val="39019033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457200" y="692696"/>
            <a:ext cx="8143875" cy="5140102"/>
          </a:xfrm>
        </p:spPr>
        <p:txBody>
          <a:bodyPr/>
          <a:lstStyle/>
          <a:p>
            <a:pPr marL="457200" indent="-457200">
              <a:spcAft>
                <a:spcPts val="1200"/>
              </a:spcAft>
              <a:buFont typeface="+mj-lt"/>
              <a:buAutoNum type="arabicPeriod"/>
              <a:defRPr/>
            </a:pPr>
            <a:endParaRPr lang="en-GB" altLang="en-US" sz="2000" dirty="0" smtClean="0"/>
          </a:p>
          <a:p>
            <a:pPr marL="0" indent="0">
              <a:spcAft>
                <a:spcPts val="1200"/>
              </a:spcAft>
              <a:buNone/>
              <a:defRPr/>
            </a:pPr>
            <a:r>
              <a:rPr lang="en-GB" altLang="en-US" sz="2000" dirty="0"/>
              <a:t>Applying emulator-based techniques to the </a:t>
            </a:r>
            <a:r>
              <a:rPr lang="en-GB" altLang="en-US" sz="2000" dirty="0" smtClean="0"/>
              <a:t>problem.</a:t>
            </a:r>
          </a:p>
          <a:p>
            <a:pPr marL="0" indent="0">
              <a:spcAft>
                <a:spcPts val="1200"/>
              </a:spcAft>
              <a:buNone/>
              <a:defRPr/>
            </a:pPr>
            <a:r>
              <a:rPr lang="en-GB" altLang="en-US" sz="2000" dirty="0"/>
              <a:t>	</a:t>
            </a:r>
            <a:r>
              <a:rPr lang="en-GB" altLang="en-US" sz="2000" dirty="0" smtClean="0"/>
              <a:t>-These simulations are now running (Irene)</a:t>
            </a:r>
          </a:p>
          <a:p>
            <a:pPr marL="0" indent="0">
              <a:spcAft>
                <a:spcPts val="1200"/>
              </a:spcAft>
              <a:buNone/>
              <a:defRPr/>
            </a:pPr>
            <a:r>
              <a:rPr lang="en-GB" altLang="en-US" sz="2000" dirty="0"/>
              <a:t>	</a:t>
            </a:r>
            <a:r>
              <a:rPr lang="en-GB" altLang="en-US" sz="2000" dirty="0" smtClean="0"/>
              <a:t>-In the meantime, a few preliminary results from sea ice reduction 	simulations, focused on Greenland.</a:t>
            </a:r>
          </a:p>
          <a:p>
            <a:pPr marL="457200" indent="-457200">
              <a:buFont typeface="+mj-lt"/>
              <a:buAutoNum type="arabicPeriod"/>
              <a:defRPr/>
            </a:pPr>
            <a:endParaRPr lang="en-GB" altLang="en-US" sz="2000" dirty="0"/>
          </a:p>
          <a:p>
            <a:pPr>
              <a:defRPr/>
            </a:pPr>
            <a:endParaRPr lang="en-GB" altLang="en-US" sz="2000" dirty="0"/>
          </a:p>
          <a:p>
            <a:pPr>
              <a:defRPr/>
            </a:pPr>
            <a:endParaRPr lang="en-GB" altLang="en-US" sz="2000" dirty="0" smtClean="0"/>
          </a:p>
          <a:p>
            <a:pPr>
              <a:defRPr/>
            </a:pPr>
            <a:endParaRPr lang="en-GB" altLang="en-US" sz="2000" dirty="0" smtClean="0"/>
          </a:p>
          <a:p>
            <a:pPr>
              <a:defRPr/>
            </a:pPr>
            <a:endParaRPr lang="en-GB" altLang="en-US" sz="2200" dirty="0" smtClean="0">
              <a:solidFill>
                <a:schemeClr val="bg1">
                  <a:lumMod val="65000"/>
                </a:schemeClr>
              </a:solidFill>
            </a:endParaRPr>
          </a:p>
        </p:txBody>
      </p:sp>
    </p:spTree>
    <p:extLst>
      <p:ext uri="{BB962C8B-B14F-4D97-AF65-F5344CB8AC3E}">
        <p14:creationId xmlns:p14="http://schemas.microsoft.com/office/powerpoint/2010/main" val="1616847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1729" y="2856955"/>
            <a:ext cx="3944428" cy="1574149"/>
          </a:xfrm>
          <a:prstGeom prst="rect">
            <a:avLst/>
          </a:prstGeom>
        </p:spPr>
        <p:txBody>
          <a:bodyPr wrap="square">
            <a:spAutoFit/>
          </a:bodyPr>
          <a:lstStyle/>
          <a:p>
            <a:pPr algn="just">
              <a:lnSpc>
                <a:spcPct val="107000"/>
              </a:lnSpc>
              <a:spcAft>
                <a:spcPts val="0"/>
              </a:spcAft>
            </a:pPr>
            <a:r>
              <a:rPr lang="en-GB" dirty="0">
                <a:latin typeface="Calibri" panose="020F0502020204030204" pitchFamily="34" charset="0"/>
                <a:ea typeface="Calibri" panose="020F0502020204030204" pitchFamily="34" charset="0"/>
                <a:cs typeface="Calibri" panose="020F0502020204030204" pitchFamily="34" charset="0"/>
              </a:rPr>
              <a:t>HadCM3 simulations of a forced retreat of sea ice do reproduce the observed δ</a:t>
            </a:r>
            <a:r>
              <a:rPr lang="en-GB" baseline="30000" dirty="0">
                <a:latin typeface="Calibri" panose="020F0502020204030204" pitchFamily="34" charset="0"/>
                <a:ea typeface="Calibri" panose="020F0502020204030204" pitchFamily="34" charset="0"/>
                <a:cs typeface="Calibri" panose="020F0502020204030204" pitchFamily="34" charset="0"/>
              </a:rPr>
              <a:t>18</a:t>
            </a:r>
            <a:r>
              <a:rPr lang="en-GB" dirty="0">
                <a:latin typeface="Calibri" panose="020F0502020204030204" pitchFamily="34" charset="0"/>
                <a:ea typeface="Calibri" panose="020F0502020204030204" pitchFamily="34" charset="0"/>
                <a:cs typeface="Calibri" panose="020F0502020204030204" pitchFamily="34" charset="0"/>
              </a:rPr>
              <a:t>O anomalies at </a:t>
            </a:r>
            <a:r>
              <a:rPr lang="en-GB" dirty="0" smtClean="0">
                <a:latin typeface="Calibri" panose="020F0502020204030204" pitchFamily="34" charset="0"/>
                <a:ea typeface="Calibri" panose="020F0502020204030204" pitchFamily="34" charset="0"/>
                <a:cs typeface="Calibri" panose="020F0502020204030204" pitchFamily="34" charset="0"/>
              </a:rPr>
              <a:t>NEEM (3.6</a:t>
            </a:r>
            <a:r>
              <a:rPr lang="en-GB" dirty="0">
                <a:latin typeface="Calibri" panose="020F0502020204030204" pitchFamily="34" charset="0"/>
                <a:ea typeface="Calibri" panose="020F0502020204030204" pitchFamily="34" charset="0"/>
                <a:cs typeface="Calibri" panose="020F0502020204030204" pitchFamily="34" charset="0"/>
              </a:rPr>
              <a:t> ‰</a:t>
            </a:r>
            <a:r>
              <a:rPr lang="en-GB" dirty="0" smtClean="0">
                <a:latin typeface="Calibri" panose="020F0502020204030204" pitchFamily="34" charset="0"/>
                <a:ea typeface="Calibri" panose="020F0502020204030204" pitchFamily="34" charset="0"/>
                <a:cs typeface="Calibri" panose="020F0502020204030204" pitchFamily="34" charset="0"/>
              </a:rPr>
              <a:t>), NGRIP (3.1‰), </a:t>
            </a:r>
            <a:r>
              <a:rPr lang="en-GB" dirty="0">
                <a:latin typeface="Calibri" panose="020F0502020204030204" pitchFamily="34" charset="0"/>
                <a:ea typeface="Calibri" panose="020F0502020204030204" pitchFamily="34" charset="0"/>
                <a:cs typeface="Calibri" panose="020F0502020204030204" pitchFamily="34" charset="0"/>
              </a:rPr>
              <a:t>Camp </a:t>
            </a:r>
            <a:r>
              <a:rPr lang="en-GB" dirty="0" smtClean="0">
                <a:latin typeface="Calibri" panose="020F0502020204030204" pitchFamily="34" charset="0"/>
                <a:ea typeface="Calibri" panose="020F0502020204030204" pitchFamily="34" charset="0"/>
                <a:cs typeface="Calibri" panose="020F0502020204030204" pitchFamily="34" charset="0"/>
              </a:rPr>
              <a:t>Century (2.5‰) </a:t>
            </a:r>
            <a:r>
              <a:rPr lang="en-GB" dirty="0">
                <a:latin typeface="Calibri" panose="020F0502020204030204" pitchFamily="34" charset="0"/>
                <a:ea typeface="Calibri" panose="020F0502020204030204" pitchFamily="34" charset="0"/>
                <a:cs typeface="Calibri" panose="020F0502020204030204" pitchFamily="34" charset="0"/>
              </a:rPr>
              <a:t>and GISP2 </a:t>
            </a:r>
            <a:r>
              <a:rPr lang="en-GB" dirty="0" smtClean="0">
                <a:latin typeface="Calibri" panose="020F0502020204030204" pitchFamily="34" charset="0"/>
                <a:ea typeface="Calibri" panose="020F0502020204030204" pitchFamily="34" charset="0"/>
                <a:cs typeface="Calibri" panose="020F0502020204030204" pitchFamily="34" charset="0"/>
              </a:rPr>
              <a:t>(2.7‰) sites.</a:t>
            </a:r>
          </a:p>
        </p:txBody>
      </p:sp>
      <p:sp>
        <p:nvSpPr>
          <p:cNvPr id="3" name="Title 2"/>
          <p:cNvSpPr>
            <a:spLocks noGrp="1"/>
          </p:cNvSpPr>
          <p:nvPr>
            <p:ph type="title"/>
          </p:nvPr>
        </p:nvSpPr>
        <p:spPr/>
        <p:txBody>
          <a:bodyPr/>
          <a:lstStyle/>
          <a:p>
            <a:endParaRPr lang="en-GB"/>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6157" y="274638"/>
            <a:ext cx="4747843" cy="6512147"/>
          </a:xfrm>
        </p:spPr>
      </p:pic>
    </p:spTree>
    <p:extLst>
      <p:ext uri="{BB962C8B-B14F-4D97-AF65-F5344CB8AC3E}">
        <p14:creationId xmlns:p14="http://schemas.microsoft.com/office/powerpoint/2010/main" val="416461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4213" y="260648"/>
            <a:ext cx="7772400" cy="1143000"/>
          </a:xfrm>
        </p:spPr>
        <p:txBody>
          <a:bodyPr/>
          <a:lstStyle/>
          <a:p>
            <a:r>
              <a:rPr lang="en-US" altLang="en-US" sz="3600" dirty="0" smtClean="0"/>
              <a:t>Summary:</a:t>
            </a:r>
          </a:p>
        </p:txBody>
      </p:sp>
      <p:sp>
        <p:nvSpPr>
          <p:cNvPr id="20483" name="Content Placeholder 2"/>
          <p:cNvSpPr>
            <a:spLocks noGrp="1"/>
          </p:cNvSpPr>
          <p:nvPr>
            <p:ph idx="1"/>
          </p:nvPr>
        </p:nvSpPr>
        <p:spPr>
          <a:xfrm>
            <a:off x="684213" y="1556792"/>
            <a:ext cx="8143875" cy="5140102"/>
          </a:xfrm>
        </p:spPr>
        <p:txBody>
          <a:bodyPr/>
          <a:lstStyle/>
          <a:p>
            <a:pPr marL="457200" indent="-457200">
              <a:spcAft>
                <a:spcPts val="1200"/>
              </a:spcAft>
              <a:buFont typeface="+mj-lt"/>
              <a:buAutoNum type="arabicPeriod"/>
              <a:defRPr/>
            </a:pPr>
            <a:endParaRPr lang="en-GB" altLang="en-US" sz="2000" dirty="0" smtClean="0"/>
          </a:p>
          <a:p>
            <a:pPr marL="457200" indent="-457200">
              <a:spcAft>
                <a:spcPts val="1200"/>
              </a:spcAft>
              <a:buFont typeface="+mj-lt"/>
              <a:buAutoNum type="arabicPeriod"/>
              <a:defRPr/>
            </a:pPr>
            <a:r>
              <a:rPr lang="en-GB" altLang="en-US" sz="2000" dirty="0" smtClean="0"/>
              <a:t>Using the past to constrain future global sea level (GSL) change.</a:t>
            </a:r>
            <a:endParaRPr lang="en-GB" altLang="en-US" sz="2000" dirty="0"/>
          </a:p>
          <a:p>
            <a:pPr marL="457200" indent="-457200">
              <a:spcAft>
                <a:spcPts val="1200"/>
              </a:spcAft>
              <a:buFont typeface="+mj-lt"/>
              <a:buAutoNum type="arabicPeriod"/>
              <a:defRPr/>
            </a:pPr>
            <a:r>
              <a:rPr lang="en-GB" altLang="en-US" sz="2000" dirty="0" smtClean="0"/>
              <a:t>Polar ice cores: well dated evidence of GSL changes?</a:t>
            </a:r>
          </a:p>
          <a:p>
            <a:pPr marL="457200" indent="-457200">
              <a:spcAft>
                <a:spcPts val="1200"/>
              </a:spcAft>
              <a:buFont typeface="+mj-lt"/>
              <a:buAutoNum type="arabicPeriod"/>
              <a:defRPr/>
            </a:pPr>
            <a:r>
              <a:rPr lang="en-GB" altLang="en-US" sz="2000" dirty="0" smtClean="0"/>
              <a:t>Applying emulator-based techniques.</a:t>
            </a:r>
            <a:endParaRPr lang="en-GB" altLang="en-US" sz="1600" dirty="0" smtClean="0"/>
          </a:p>
          <a:p>
            <a:pPr marL="457200" indent="-457200">
              <a:spcAft>
                <a:spcPts val="1200"/>
              </a:spcAft>
              <a:buFont typeface="+mj-lt"/>
              <a:buAutoNum type="arabicPeriod"/>
              <a:defRPr/>
            </a:pPr>
            <a:r>
              <a:rPr lang="en-GB" altLang="en-US" sz="2000" b="1" dirty="0" smtClean="0"/>
              <a:t>Future work</a:t>
            </a:r>
            <a:r>
              <a:rPr lang="en-GB" altLang="en-US" sz="2000" b="1" dirty="0"/>
              <a:t>:</a:t>
            </a:r>
            <a:endParaRPr lang="en-GB" altLang="en-US" sz="2000" b="1" dirty="0" smtClean="0"/>
          </a:p>
          <a:p>
            <a:pPr marL="0" indent="0">
              <a:spcAft>
                <a:spcPts val="1200"/>
              </a:spcAft>
              <a:buNone/>
              <a:defRPr/>
            </a:pPr>
            <a:r>
              <a:rPr lang="en-GB" altLang="en-US" sz="2000" dirty="0" smtClean="0"/>
              <a:t>	</a:t>
            </a:r>
            <a:r>
              <a:rPr lang="en-GB" altLang="en-US" sz="1600" dirty="0" smtClean="0"/>
              <a:t>-ice sheet </a:t>
            </a:r>
            <a:r>
              <a:rPr lang="en-GB" altLang="en-US" sz="1600" dirty="0"/>
              <a:t>morphology change simulations </a:t>
            </a:r>
            <a:r>
              <a:rPr lang="en-GB" altLang="en-US" sz="1600" dirty="0" smtClean="0"/>
              <a:t>(and </a:t>
            </a:r>
            <a:r>
              <a:rPr lang="en-GB" altLang="en-US" sz="1600" dirty="0"/>
              <a:t>emulation</a:t>
            </a:r>
            <a:r>
              <a:rPr lang="en-GB" altLang="en-US" sz="1600" dirty="0" smtClean="0"/>
              <a:t>!)</a:t>
            </a:r>
          </a:p>
          <a:p>
            <a:pPr marL="0" indent="0">
              <a:spcAft>
                <a:spcPts val="1200"/>
              </a:spcAft>
              <a:buNone/>
              <a:defRPr/>
            </a:pPr>
            <a:r>
              <a:rPr lang="en-GB" altLang="en-US" sz="1600" b="1" dirty="0"/>
              <a:t>	</a:t>
            </a:r>
            <a:r>
              <a:rPr lang="en-GB" altLang="en-US" sz="1600" dirty="0" smtClean="0"/>
              <a:t>-the calculation of uncertainty in the model results and in the measurements.</a:t>
            </a:r>
            <a:endParaRPr lang="en-GB" altLang="en-US" sz="1600" dirty="0"/>
          </a:p>
          <a:p>
            <a:pPr marL="0" indent="0">
              <a:spcAft>
                <a:spcPts val="1200"/>
              </a:spcAft>
              <a:buNone/>
              <a:defRPr/>
            </a:pPr>
            <a:r>
              <a:rPr lang="en-GB" altLang="en-US" sz="1600" dirty="0" smtClean="0"/>
              <a:t>	-</a:t>
            </a:r>
            <a:r>
              <a:rPr lang="en-GB" altLang="en-US" sz="1600" dirty="0"/>
              <a:t>and GSL implications, including </a:t>
            </a:r>
            <a:r>
              <a:rPr lang="en-GB" altLang="en-US" sz="1600" dirty="0" smtClean="0"/>
              <a:t>rates of change </a:t>
            </a:r>
          </a:p>
          <a:p>
            <a:pPr marL="0" indent="0">
              <a:spcAft>
                <a:spcPts val="1200"/>
              </a:spcAft>
              <a:buNone/>
              <a:defRPr/>
            </a:pPr>
            <a:r>
              <a:rPr lang="en-GB" altLang="en-US" sz="1600" dirty="0"/>
              <a:t>	</a:t>
            </a:r>
            <a:r>
              <a:rPr lang="en-GB" altLang="en-US" sz="1600" dirty="0" smtClean="0"/>
              <a:t>..and partitioning GSL contributions between Greenland </a:t>
            </a:r>
            <a:r>
              <a:rPr lang="en-GB" altLang="en-US" sz="1600" dirty="0"/>
              <a:t>and Antarctica</a:t>
            </a:r>
            <a:r>
              <a:rPr lang="en-GB" altLang="en-US" sz="1600" dirty="0" smtClean="0"/>
              <a:t>.</a:t>
            </a:r>
            <a:endParaRPr lang="en-GB" altLang="en-US" sz="1600" dirty="0"/>
          </a:p>
          <a:p>
            <a:pPr marL="457200" indent="-457200">
              <a:spcAft>
                <a:spcPts val="1200"/>
              </a:spcAft>
              <a:buFont typeface="+mj-lt"/>
              <a:buAutoNum type="arabicPeriod"/>
              <a:defRPr/>
            </a:pPr>
            <a:endParaRPr lang="en-GB" altLang="en-US" sz="2000" dirty="0" smtClean="0"/>
          </a:p>
          <a:p>
            <a:pPr marL="457200" indent="-457200">
              <a:buFont typeface="+mj-lt"/>
              <a:buAutoNum type="arabicPeriod"/>
              <a:defRPr/>
            </a:pPr>
            <a:endParaRPr lang="en-GB" altLang="en-US" sz="2000" dirty="0"/>
          </a:p>
          <a:p>
            <a:pPr>
              <a:defRPr/>
            </a:pPr>
            <a:endParaRPr lang="en-GB" altLang="en-US" sz="2000" dirty="0"/>
          </a:p>
          <a:p>
            <a:pPr>
              <a:defRPr/>
            </a:pPr>
            <a:endParaRPr lang="en-GB" altLang="en-US" sz="2000" dirty="0" smtClean="0"/>
          </a:p>
          <a:p>
            <a:pPr>
              <a:defRPr/>
            </a:pPr>
            <a:endParaRPr lang="en-GB" altLang="en-US" sz="2000" dirty="0" smtClean="0"/>
          </a:p>
          <a:p>
            <a:pPr>
              <a:defRPr/>
            </a:pPr>
            <a:endParaRPr lang="en-GB" altLang="en-US" sz="2200" dirty="0" smtClean="0">
              <a:solidFill>
                <a:schemeClr val="bg1">
                  <a:lumMod val="65000"/>
                </a:schemeClr>
              </a:solidFill>
            </a:endParaRPr>
          </a:p>
        </p:txBody>
      </p:sp>
    </p:spTree>
    <p:extLst>
      <p:ext uri="{BB962C8B-B14F-4D97-AF65-F5344CB8AC3E}">
        <p14:creationId xmlns:p14="http://schemas.microsoft.com/office/powerpoint/2010/main" val="2645893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latin typeface="Calibri" panose="020F0502020204030204" pitchFamily="34" charset="0"/>
              </a:rPr>
              <a:t>The West Antarctic Ice Sheet (WAIS) is currently losing mass:</a:t>
            </a:r>
            <a:endParaRPr lang="en-GB" dirty="0">
              <a:solidFill>
                <a:schemeClr val="tx1"/>
              </a:solidFill>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3491880" y="1196752"/>
            <a:ext cx="5239425" cy="5175447"/>
          </a:xfrm>
          <a:prstGeom prst="rect">
            <a:avLst/>
          </a:prstGeom>
        </p:spPr>
      </p:pic>
      <p:sp>
        <p:nvSpPr>
          <p:cNvPr id="4" name="TextBox 3"/>
          <p:cNvSpPr txBox="1"/>
          <p:nvPr/>
        </p:nvSpPr>
        <p:spPr>
          <a:xfrm>
            <a:off x="3605778" y="6372199"/>
            <a:ext cx="3005951" cy="369332"/>
          </a:xfrm>
          <a:prstGeom prst="rect">
            <a:avLst/>
          </a:prstGeom>
          <a:noFill/>
        </p:spPr>
        <p:txBody>
          <a:bodyPr wrap="none" rtlCol="0">
            <a:spAutoFit/>
          </a:bodyPr>
          <a:lstStyle/>
          <a:p>
            <a:r>
              <a:rPr lang="en-GB" dirty="0" smtClean="0">
                <a:solidFill>
                  <a:srgbClr val="000000"/>
                </a:solidFill>
              </a:rPr>
              <a:t>Pritchard et al, Nature 2012</a:t>
            </a:r>
            <a:endParaRPr lang="en-GB" dirty="0">
              <a:solidFill>
                <a:srgbClr val="000000"/>
              </a:solidFill>
            </a:endParaRPr>
          </a:p>
        </p:txBody>
      </p:sp>
      <p:sp>
        <p:nvSpPr>
          <p:cNvPr id="5" name="Text Box 7"/>
          <p:cNvSpPr txBox="1">
            <a:spLocks noChangeArrowheads="1"/>
          </p:cNvSpPr>
          <p:nvPr/>
        </p:nvSpPr>
        <p:spPr bwMode="auto">
          <a:xfrm>
            <a:off x="107504" y="2132856"/>
            <a:ext cx="3128218" cy="923330"/>
          </a:xfrm>
          <a:prstGeom prst="rect">
            <a:avLst/>
          </a:prstGeom>
          <a:solidFill>
            <a:schemeClr val="accent1"/>
          </a:solidFill>
          <a:ln w="9525">
            <a:solidFill>
              <a:schemeClr val="tx1"/>
            </a:solidFill>
            <a:miter lim="800000"/>
            <a:headEnd/>
            <a:tailEnd/>
          </a:ln>
        </p:spPr>
        <p:txBody>
          <a:bodyPr wrap="square">
            <a:spAutoFit/>
          </a:bodyPr>
          <a:lstStyle/>
          <a:p>
            <a:pPr eaLnBrk="0" hangingPunct="0"/>
            <a:r>
              <a:rPr lang="en-GB" dirty="0" smtClean="0">
                <a:solidFill>
                  <a:srgbClr val="000000"/>
                </a:solidFill>
              </a:rPr>
              <a:t>Complete collapse of present day WAIS could add &gt;6m to sea level:</a:t>
            </a:r>
          </a:p>
        </p:txBody>
      </p:sp>
      <p:pic>
        <p:nvPicPr>
          <p:cNvPr id="6" name="Picture 5" descr="nature17145-f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293096"/>
            <a:ext cx="3024336" cy="511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641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smtClean="0">
                <a:latin typeface="Arial" panose="020B0604020202020204" pitchFamily="34" charset="0"/>
              </a:rPr>
              <a:t>Long term </a:t>
            </a:r>
            <a:r>
              <a:rPr lang="en-GB" altLang="en-US" sz="1451" b="1" dirty="0">
                <a:latin typeface="Arial" panose="020B0604020202020204" pitchFamily="34" charset="0"/>
              </a:rPr>
              <a:t>global mean sea level (GMSL</a:t>
            </a:r>
            <a:r>
              <a:rPr lang="en-GB" altLang="en-US" sz="1451" b="1" dirty="0" smtClean="0">
                <a:latin typeface="Arial" panose="020B0604020202020204" pitchFamily="34" charset="0"/>
              </a:rPr>
              <a:t>) changes and </a:t>
            </a:r>
            <a:r>
              <a:rPr lang="en-GB" altLang="en-US" sz="1451" b="1" dirty="0">
                <a:latin typeface="Arial" panose="020B0604020202020204" pitchFamily="34" charset="0"/>
              </a:rPr>
              <a:t>source(s) of meltwater.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241"/>
            <a:ext cx="12268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601" y="979561"/>
            <a:ext cx="68011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17360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A. Dutton et al. Science 2015;349:aaa4019</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Published by AAAS</a:t>
            </a:r>
          </a:p>
        </p:txBody>
      </p:sp>
    </p:spTree>
    <p:extLst>
      <p:ext uri="{BB962C8B-B14F-4D97-AF65-F5344CB8AC3E}">
        <p14:creationId xmlns:p14="http://schemas.microsoft.com/office/powerpoint/2010/main" val="665282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762000" y="5410200"/>
            <a:ext cx="7620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ctr"/>
            <a:r>
              <a:rPr lang="en-GB" altLang="en-US"/>
              <a:t>RE Kopp </a:t>
            </a:r>
            <a:r>
              <a:rPr lang="en-GB" altLang="en-US" i="1"/>
              <a:t>et al. Nature</a:t>
            </a:r>
            <a:r>
              <a:rPr lang="en-GB" altLang="en-US"/>
              <a:t> </a:t>
            </a:r>
            <a:r>
              <a:rPr lang="en-GB" altLang="en-US" b="1"/>
              <a:t>462</a:t>
            </a:r>
            <a:r>
              <a:rPr lang="en-GB" altLang="en-US"/>
              <a:t>, 863-867 (2009) doi:10.1038/nature08686</a:t>
            </a:r>
          </a:p>
        </p:txBody>
      </p:sp>
      <p:sp>
        <p:nvSpPr>
          <p:cNvPr id="7176" name="Text Box 8"/>
          <p:cNvSpPr txBox="1">
            <a:spLocks noChangeArrowheads="1"/>
          </p:cNvSpPr>
          <p:nvPr/>
        </p:nvSpPr>
        <p:spPr bwMode="auto">
          <a:xfrm>
            <a:off x="467544" y="476672"/>
            <a:ext cx="8397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spAutoFit/>
          </a:bodyPr>
          <a:lstStyle/>
          <a:p>
            <a:r>
              <a:rPr lang="en-GB" altLang="zh-CN" sz="1600" b="1" dirty="0" smtClean="0">
                <a:ea typeface="宋体" panose="02010600030101010101" pitchFamily="2" charset="-122"/>
              </a:rPr>
              <a:t>Timing and rates: Probability </a:t>
            </a:r>
            <a:r>
              <a:rPr lang="en-GB" altLang="zh-CN" sz="1600" b="1" dirty="0">
                <a:ea typeface="宋体" panose="02010600030101010101" pitchFamily="2" charset="-122"/>
              </a:rPr>
              <a:t>density plots of GSL and ice volume during the LIG.</a:t>
            </a:r>
          </a:p>
        </p:txBody>
      </p:sp>
      <p:pic>
        <p:nvPicPr>
          <p:cNvPr id="7423" name="Picture 255" descr="nature08686-f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48768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300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smtClean="0">
                <a:latin typeface="Arial" panose="020B0604020202020204" pitchFamily="34" charset="0"/>
              </a:rPr>
              <a:t>Compilation </a:t>
            </a:r>
            <a:r>
              <a:rPr lang="en-GB" altLang="en-US" sz="1451" b="1" dirty="0">
                <a:latin typeface="Arial" panose="020B0604020202020204" pitchFamily="34" charset="0"/>
              </a:rPr>
              <a:t>of </a:t>
            </a:r>
            <a:r>
              <a:rPr lang="en-GB" altLang="en-US" sz="1451" b="1" dirty="0" smtClean="0">
                <a:latin typeface="Arial" panose="020B0604020202020204" pitchFamily="34" charset="0"/>
              </a:rPr>
              <a:t>LIG reconstructions </a:t>
            </a:r>
            <a:r>
              <a:rPr lang="en-GB" altLang="en-US" sz="1451" b="1" dirty="0">
                <a:latin typeface="Arial" panose="020B0604020202020204" pitchFamily="34" charset="0"/>
              </a:rPr>
              <a:t>for peak </a:t>
            </a:r>
            <a:r>
              <a:rPr lang="en-GB" altLang="en-US" sz="1451" b="1" dirty="0" smtClean="0">
                <a:latin typeface="Arial" panose="020B0604020202020204" pitchFamily="34" charset="0"/>
              </a:rPr>
              <a:t>GMSL and </a:t>
            </a:r>
            <a:r>
              <a:rPr lang="en-GB" altLang="en-US" sz="1451" b="1" dirty="0" err="1" smtClean="0">
                <a:latin typeface="Arial" panose="020B0604020202020204" pitchFamily="34" charset="0"/>
              </a:rPr>
              <a:t>GrIS</a:t>
            </a:r>
            <a:r>
              <a:rPr lang="en-GB" altLang="en-US" sz="1451" b="1" dirty="0" smtClean="0">
                <a:latin typeface="Arial" panose="020B0604020202020204" pitchFamily="34" charset="0"/>
              </a:rPr>
              <a:t> contribution. </a:t>
            </a:r>
            <a:endParaRPr lang="en-GB" altLang="en-US" sz="1451" b="1" dirty="0">
              <a:latin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241"/>
            <a:ext cx="12268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4881" y="979561"/>
            <a:ext cx="57571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69488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A. Dutton et al. Science 2015;349:aaa4019</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Published by AAAS</a:t>
            </a:r>
          </a:p>
        </p:txBody>
      </p:sp>
    </p:spTree>
    <p:extLst>
      <p:ext uri="{BB962C8B-B14F-4D97-AF65-F5344CB8AC3E}">
        <p14:creationId xmlns:p14="http://schemas.microsoft.com/office/powerpoint/2010/main" val="2183787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12776"/>
            <a:ext cx="8229600" cy="5256584"/>
          </a:xfrm>
        </p:spPr>
        <p:txBody>
          <a:bodyPr numCol="2"/>
          <a:lstStyle/>
          <a:p>
            <a:endParaRPr lang="da-DK" sz="1600" dirty="0" smtClean="0"/>
          </a:p>
          <a:p>
            <a:r>
              <a:rPr lang="da-DK" sz="1600" dirty="0" smtClean="0"/>
              <a:t>1 </a:t>
            </a:r>
            <a:r>
              <a:rPr lang="da-DK" sz="1600" dirty="0"/>
              <a:t>Veeh 1966 (132) </a:t>
            </a:r>
            <a:endParaRPr lang="da-DK" sz="1600" dirty="0" smtClean="0"/>
          </a:p>
          <a:p>
            <a:r>
              <a:rPr lang="da-DK" sz="1600" dirty="0" smtClean="0"/>
              <a:t>2 </a:t>
            </a:r>
            <a:r>
              <a:rPr lang="da-DK" sz="1600" dirty="0"/>
              <a:t>Chappell and Shackleton 1986 (133) </a:t>
            </a:r>
            <a:endParaRPr lang="da-DK" sz="1600" dirty="0" smtClean="0"/>
          </a:p>
          <a:p>
            <a:r>
              <a:rPr lang="da-DK" sz="1600" dirty="0" smtClean="0"/>
              <a:t>3 </a:t>
            </a:r>
            <a:r>
              <a:rPr lang="da-DK" sz="1600" dirty="0"/>
              <a:t>Chen et al. 1991 (72) </a:t>
            </a:r>
          </a:p>
          <a:p>
            <a:r>
              <a:rPr lang="da-DK" sz="1600" dirty="0" smtClean="0"/>
              <a:t>4 </a:t>
            </a:r>
            <a:r>
              <a:rPr lang="da-DK" sz="1600" dirty="0"/>
              <a:t>Stirling et al. 1998 (57) </a:t>
            </a:r>
            <a:endParaRPr lang="da-DK" sz="1600" dirty="0" smtClean="0"/>
          </a:p>
          <a:p>
            <a:r>
              <a:rPr lang="da-DK" sz="1600" dirty="0" smtClean="0"/>
              <a:t>5 </a:t>
            </a:r>
            <a:r>
              <a:rPr lang="da-DK" sz="1600" dirty="0"/>
              <a:t>Muhs et al. 2002a (134) </a:t>
            </a:r>
            <a:endParaRPr lang="da-DK" sz="1600" dirty="0" smtClean="0"/>
          </a:p>
          <a:p>
            <a:r>
              <a:rPr lang="da-DK" sz="1600" dirty="0" smtClean="0"/>
              <a:t>6 </a:t>
            </a:r>
            <a:r>
              <a:rPr lang="da-DK" sz="1600" dirty="0"/>
              <a:t>Muhs et al. 2002b (135) </a:t>
            </a:r>
            <a:endParaRPr lang="da-DK" sz="1600" dirty="0" smtClean="0"/>
          </a:p>
          <a:p>
            <a:r>
              <a:rPr lang="da-DK" sz="1600" dirty="0" smtClean="0"/>
              <a:t>7 </a:t>
            </a:r>
            <a:r>
              <a:rPr lang="da-DK" sz="1600" dirty="0"/>
              <a:t>Hearty et al. 2007 (73</a:t>
            </a:r>
            <a:r>
              <a:rPr lang="da-DK" sz="1600" dirty="0" smtClean="0"/>
              <a:t>)</a:t>
            </a:r>
          </a:p>
          <a:p>
            <a:r>
              <a:rPr lang="da-DK" sz="1600" dirty="0" smtClean="0"/>
              <a:t>8 </a:t>
            </a:r>
            <a:r>
              <a:rPr lang="da-DK" sz="1600" dirty="0"/>
              <a:t>Blanchon et al. 2009 (71) </a:t>
            </a:r>
            <a:endParaRPr lang="da-DK" sz="1600" dirty="0" smtClean="0"/>
          </a:p>
          <a:p>
            <a:r>
              <a:rPr lang="da-DK" sz="1600" dirty="0" smtClean="0"/>
              <a:t>9 </a:t>
            </a:r>
            <a:r>
              <a:rPr lang="da-DK" sz="1600" dirty="0"/>
              <a:t>Thompson et al. 2011 (74) </a:t>
            </a:r>
            <a:endParaRPr lang="da-DK" sz="1600" dirty="0" smtClean="0"/>
          </a:p>
          <a:p>
            <a:r>
              <a:rPr lang="da-DK" sz="1600" dirty="0" smtClean="0"/>
              <a:t>10 </a:t>
            </a:r>
            <a:r>
              <a:rPr lang="da-DK" sz="1600" dirty="0"/>
              <a:t>Kopp et al. 2009 (62) </a:t>
            </a:r>
            <a:endParaRPr lang="da-DK" sz="1600" dirty="0" smtClean="0"/>
          </a:p>
          <a:p>
            <a:r>
              <a:rPr lang="da-DK" sz="1600" dirty="0" smtClean="0"/>
              <a:t>11 </a:t>
            </a:r>
            <a:r>
              <a:rPr lang="da-DK" sz="1600" dirty="0"/>
              <a:t>Dutton and Lambeck 2012 (61) </a:t>
            </a:r>
            <a:endParaRPr lang="da-DK" sz="1600" dirty="0" smtClean="0"/>
          </a:p>
          <a:p>
            <a:r>
              <a:rPr lang="da-DK" sz="1600" dirty="0" smtClean="0"/>
              <a:t>12 </a:t>
            </a:r>
            <a:r>
              <a:rPr lang="da-DK" sz="1600" dirty="0"/>
              <a:t>O'Leary et al. 2013 (64) </a:t>
            </a:r>
            <a:endParaRPr lang="da-DK" sz="1600" dirty="0" smtClean="0"/>
          </a:p>
          <a:p>
            <a:r>
              <a:rPr lang="da-DK" sz="1600" dirty="0" smtClean="0"/>
              <a:t>13 </a:t>
            </a:r>
            <a:r>
              <a:rPr lang="da-DK" sz="1600" dirty="0"/>
              <a:t>Kopp et al. 2013 (77) </a:t>
            </a:r>
            <a:endParaRPr lang="da-DK" sz="1600" dirty="0" smtClean="0"/>
          </a:p>
          <a:p>
            <a:r>
              <a:rPr lang="da-DK" sz="1600" dirty="0" smtClean="0"/>
              <a:t>14 </a:t>
            </a:r>
            <a:r>
              <a:rPr lang="da-DK" sz="1600" dirty="0"/>
              <a:t>Dutton et al. 2015 (63) </a:t>
            </a:r>
            <a:endParaRPr lang="da-DK" sz="1600" dirty="0" smtClean="0"/>
          </a:p>
          <a:p>
            <a:r>
              <a:rPr lang="da-DK" sz="1600" dirty="0" smtClean="0"/>
              <a:t>15 </a:t>
            </a:r>
            <a:r>
              <a:rPr lang="da-DK" sz="1600" dirty="0"/>
              <a:t>Cuffey and Marshall 2000 (136) </a:t>
            </a:r>
            <a:endParaRPr lang="da-DK" sz="1600" dirty="0" smtClean="0"/>
          </a:p>
          <a:p>
            <a:endParaRPr lang="da-DK" sz="1600" dirty="0" smtClean="0"/>
          </a:p>
          <a:p>
            <a:endParaRPr lang="da-DK" sz="1600" dirty="0"/>
          </a:p>
          <a:p>
            <a:r>
              <a:rPr lang="da-DK" sz="1600" dirty="0" smtClean="0"/>
              <a:t>16 </a:t>
            </a:r>
            <a:r>
              <a:rPr lang="da-DK" sz="1600" dirty="0"/>
              <a:t>Huybrechts 2002 (137) </a:t>
            </a:r>
          </a:p>
          <a:p>
            <a:r>
              <a:rPr lang="da-DK" sz="1600" dirty="0" smtClean="0"/>
              <a:t>17 </a:t>
            </a:r>
            <a:r>
              <a:rPr lang="da-DK" sz="1600" dirty="0"/>
              <a:t>Tarasov and Peltier 2003 (138) </a:t>
            </a:r>
            <a:endParaRPr lang="da-DK" sz="1600" dirty="0" smtClean="0"/>
          </a:p>
          <a:p>
            <a:r>
              <a:rPr lang="da-DK" sz="1600" dirty="0" smtClean="0"/>
              <a:t>18 </a:t>
            </a:r>
            <a:r>
              <a:rPr lang="da-DK" sz="1600" dirty="0"/>
              <a:t>L'homme et al. 2005 (139) </a:t>
            </a:r>
            <a:endParaRPr lang="da-DK" sz="1600" dirty="0" smtClean="0"/>
          </a:p>
          <a:p>
            <a:r>
              <a:rPr lang="da-DK" sz="1600" dirty="0" smtClean="0"/>
              <a:t>19 </a:t>
            </a:r>
            <a:r>
              <a:rPr lang="da-DK" sz="1600" dirty="0"/>
              <a:t>Otto-Bleisner et al. 2006 (140) </a:t>
            </a:r>
            <a:endParaRPr lang="da-DK" sz="1600" dirty="0" smtClean="0"/>
          </a:p>
          <a:p>
            <a:r>
              <a:rPr lang="da-DK" sz="1600" dirty="0" smtClean="0"/>
              <a:t>20 </a:t>
            </a:r>
            <a:r>
              <a:rPr lang="da-DK" sz="1600" dirty="0"/>
              <a:t>Oerlemans et al. 2006 (141) </a:t>
            </a:r>
            <a:endParaRPr lang="da-DK" sz="1600" dirty="0" smtClean="0"/>
          </a:p>
          <a:p>
            <a:r>
              <a:rPr lang="da-DK" sz="1600" dirty="0" smtClean="0"/>
              <a:t>21 </a:t>
            </a:r>
            <a:r>
              <a:rPr lang="da-DK" sz="1600" dirty="0"/>
              <a:t>Robinson et al. 2011 (142) </a:t>
            </a:r>
            <a:endParaRPr lang="da-DK" sz="1600" dirty="0" smtClean="0"/>
          </a:p>
          <a:p>
            <a:r>
              <a:rPr lang="da-DK" sz="1600" dirty="0" smtClean="0"/>
              <a:t>22 </a:t>
            </a:r>
            <a:r>
              <a:rPr lang="da-DK" sz="1600" dirty="0"/>
              <a:t>Colville et al. 2011 (67) </a:t>
            </a:r>
            <a:endParaRPr lang="da-DK" sz="1600" dirty="0" smtClean="0"/>
          </a:p>
          <a:p>
            <a:r>
              <a:rPr lang="da-DK" sz="1600" dirty="0" smtClean="0"/>
              <a:t>23 </a:t>
            </a:r>
            <a:r>
              <a:rPr lang="da-DK" sz="1600" dirty="0"/>
              <a:t>Fyke et al. 2011 (143) </a:t>
            </a:r>
            <a:endParaRPr lang="da-DK" sz="1600" dirty="0" smtClean="0"/>
          </a:p>
          <a:p>
            <a:r>
              <a:rPr lang="da-DK" sz="1600" dirty="0" smtClean="0"/>
              <a:t>24 </a:t>
            </a:r>
            <a:r>
              <a:rPr lang="da-DK" sz="1600" dirty="0"/>
              <a:t>Born and Nisancioglu 2012 (144) </a:t>
            </a:r>
            <a:endParaRPr lang="da-DK" sz="1600" dirty="0" smtClean="0"/>
          </a:p>
          <a:p>
            <a:r>
              <a:rPr lang="da-DK" sz="1600" dirty="0" smtClean="0"/>
              <a:t>25 </a:t>
            </a:r>
            <a:r>
              <a:rPr lang="da-DK" sz="1600" dirty="0"/>
              <a:t>Quiquet et al. 2013 (145) </a:t>
            </a:r>
            <a:endParaRPr lang="da-DK" sz="1600" dirty="0" smtClean="0"/>
          </a:p>
          <a:p>
            <a:r>
              <a:rPr lang="da-DK" sz="1600" dirty="0" smtClean="0"/>
              <a:t>26 </a:t>
            </a:r>
            <a:r>
              <a:rPr lang="da-DK" sz="1600" dirty="0"/>
              <a:t>Dahl-Jensen et al. 2013 (60) </a:t>
            </a:r>
            <a:endParaRPr lang="da-DK" sz="1600" dirty="0" smtClean="0"/>
          </a:p>
          <a:p>
            <a:r>
              <a:rPr lang="da-DK" sz="1600" dirty="0" smtClean="0"/>
              <a:t>27 </a:t>
            </a:r>
            <a:r>
              <a:rPr lang="da-DK" sz="1600" dirty="0"/>
              <a:t>Helsen et al. 2013 (146) </a:t>
            </a:r>
            <a:endParaRPr lang="da-DK" sz="1600" dirty="0" smtClean="0"/>
          </a:p>
          <a:p>
            <a:r>
              <a:rPr lang="da-DK" sz="1600" dirty="0" smtClean="0"/>
              <a:t>28 </a:t>
            </a:r>
            <a:r>
              <a:rPr lang="da-DK" sz="1600" dirty="0"/>
              <a:t>Stone et al. 2013 (147)</a:t>
            </a:r>
            <a:endParaRPr lang="en-GB" sz="1600" dirty="0"/>
          </a:p>
        </p:txBody>
      </p:sp>
      <p:sp>
        <p:nvSpPr>
          <p:cNvPr id="4" name="TextBox 3"/>
          <p:cNvSpPr txBox="1"/>
          <p:nvPr/>
        </p:nvSpPr>
        <p:spPr>
          <a:xfrm>
            <a:off x="333872" y="489446"/>
            <a:ext cx="8352928" cy="615553"/>
          </a:xfrm>
          <a:prstGeom prst="rect">
            <a:avLst/>
          </a:prstGeom>
          <a:noFill/>
        </p:spPr>
        <p:txBody>
          <a:bodyPr wrap="square" rtlCol="0">
            <a:spAutoFit/>
          </a:bodyPr>
          <a:lstStyle/>
          <a:p>
            <a:pPr marL="0" indent="0">
              <a:buNone/>
            </a:pPr>
            <a:r>
              <a:rPr lang="da-DK" sz="1600" b="1" dirty="0"/>
              <a:t>Data sources </a:t>
            </a:r>
            <a:r>
              <a:rPr lang="da-DK" sz="1600" b="1" dirty="0" smtClean="0"/>
              <a:t>for previous figure (lots of studies!): </a:t>
            </a:r>
            <a:endParaRPr lang="da-DK" sz="1600" b="1" dirty="0"/>
          </a:p>
          <a:p>
            <a:endParaRPr lang="en-GB" dirty="0"/>
          </a:p>
        </p:txBody>
      </p:sp>
    </p:spTree>
    <p:extLst>
      <p:ext uri="{BB962C8B-B14F-4D97-AF65-F5344CB8AC3E}">
        <p14:creationId xmlns:p14="http://schemas.microsoft.com/office/powerpoint/2010/main" val="1147166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Test tamplate-GSAC2">
  <a:themeElements>
    <a:clrScheme name="2_Test tamplate-GSAC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Test tamplate-GSAC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Test tamplate-GSAC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Test tamplate-GSAC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Test tamplate-GSAC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Test tamplate-GSAC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Test tamplate-GSAC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Test tamplate-GSAC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Test tamplate-GSAC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Test tamplate-GSAC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Test tamplate-GSAC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Test tamplate-GSAC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Test tamplate-GSAC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Test tamplate-GSAC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23273</TotalTime>
  <Words>2104</Words>
  <Application>Microsoft Office PowerPoint</Application>
  <PresentationFormat>On-screen Show (4:3)</PresentationFormat>
  <Paragraphs>191</Paragraphs>
  <Slides>42</Slides>
  <Notes>20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4" baseType="lpstr">
      <vt:lpstr>宋体</vt:lpstr>
      <vt:lpstr>Arial</vt:lpstr>
      <vt:lpstr>Calibri</vt:lpstr>
      <vt:lpstr>msgothic</vt:lpstr>
      <vt:lpstr>NewsGoth BT</vt:lpstr>
      <vt:lpstr>Tahoma</vt:lpstr>
      <vt:lpstr>Times New Roman</vt:lpstr>
      <vt:lpstr>Trebuchet MS</vt:lpstr>
      <vt:lpstr>Wingdings</vt:lpstr>
      <vt:lpstr>Office Theme</vt:lpstr>
      <vt:lpstr>6_Test tamplate-GSAC2</vt:lpstr>
      <vt:lpstr>Equation</vt:lpstr>
      <vt:lpstr>Last Interglacial (LIG) sea level: Ice Cores and Emulation? </vt:lpstr>
      <vt:lpstr>Outline:</vt:lpstr>
      <vt:lpstr>PowerPoint Presentation</vt:lpstr>
      <vt:lpstr>PowerPoint Presentation</vt:lpstr>
      <vt:lpstr>The West Antarctic Ice Sheet (WAIS) is currently losing mass:</vt:lpstr>
      <vt:lpstr>PowerPoint Presentation</vt:lpstr>
      <vt:lpstr>PowerPoint Presentation</vt:lpstr>
      <vt:lpstr>PowerPoint Presentation</vt:lpstr>
      <vt:lpstr>PowerPoint Presentation</vt:lpstr>
      <vt:lpstr>Ice sheet model physics: Antarctic sub-glacial topography and ice sheet features:</vt:lpstr>
      <vt:lpstr>Ice sheet model physics: Hypothesised MISI and MICI processes:</vt:lpstr>
      <vt:lpstr>Ice-sheet simulations and Antarctic contributions to GMSL through the LIG driven by a time-evolving, proxy-based atmosphere–ocean climatology</vt:lpstr>
      <vt:lpstr>PowerPoint Presentation</vt:lpstr>
      <vt:lpstr>Constraining future ice-sheet simulations and Antarctic contributions to GMSL…</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Principal Components to Generate New Shapes:</vt:lpstr>
      <vt:lpstr>Principal Components</vt:lpstr>
      <vt:lpstr>Generation of Synthetic Orographies:</vt:lpstr>
      <vt:lpstr>PowerPoint Presentation</vt:lpstr>
      <vt:lpstr>Mask generation:</vt:lpstr>
      <vt:lpstr>PowerPoint Presentation</vt:lpstr>
      <vt:lpstr>PowerPoint Presentation</vt:lpstr>
      <vt:lpstr>PowerPoint Presentation</vt:lpstr>
      <vt:lpstr>PowerPoint Presentation</vt:lpstr>
      <vt:lpstr>Summary:</vt:lpstr>
    </vt:vector>
  </TitlesOfParts>
  <Company>NERC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JAOL</dc:creator>
  <cp:lastModifiedBy>Sime, Louise C.</cp:lastModifiedBy>
  <cp:revision>335</cp:revision>
  <dcterms:created xsi:type="dcterms:W3CDTF">2009-10-05T15:27:08Z</dcterms:created>
  <dcterms:modified xsi:type="dcterms:W3CDTF">2017-06-21T14:05:37Z</dcterms:modified>
</cp:coreProperties>
</file>